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8" r:id="rId2"/>
    <p:sldId id="270" r:id="rId3"/>
    <p:sldId id="261" r:id="rId4"/>
    <p:sldId id="262" r:id="rId5"/>
    <p:sldId id="272" r:id="rId6"/>
    <p:sldId id="264" r:id="rId7"/>
    <p:sldId id="271" r:id="rId8"/>
    <p:sldId id="273" r:id="rId9"/>
    <p:sldId id="265" r:id="rId10"/>
    <p:sldId id="267" r:id="rId11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12"/>
    </p:embeddedFont>
    <p:embeddedFont>
      <p:font typeface="나눔스퀘어 Bold" panose="020B0600000101010101" pitchFamily="50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F52"/>
    <a:srgbClr val="457194"/>
    <a:srgbClr val="B3D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01DA678-03C3-4856-9BAB-4BD9EBFA6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78F2E77-D0E9-4EC8-AF1A-37131AD4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2D71FEB-8F4D-4590-ABC1-E095566F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D282245-F138-4168-AA61-CBBC4F8A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개체 틀 1">
            <a:extLst>
              <a:ext uri="{FF2B5EF4-FFF2-40B4-BE49-F238E27FC236}">
                <a16:creationId xmlns="" xmlns:a16="http://schemas.microsoft.com/office/drawing/2014/main" id="{815590E6-3497-4575-9C51-636FC051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10515600" cy="604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556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8BDB64-E64E-4626-BEF3-8E97861F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D2961A8-7B8C-4186-A37F-24B52C828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A423E5F-FD60-449F-89A5-7C060081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13124E2-463F-4712-BBCA-62236006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4274A7-703D-4C2B-B592-C796BE28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4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F5BE29E-B8E1-4A73-8E20-8FFC7568B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0C1273A-01FC-44B5-B66D-DE33D02E0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68D5BC7-4C22-4DC2-9588-E2B34B2D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849CF9-AEC6-4A33-9211-49991BA1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5FD2411-FCD0-4D48-B62E-043DFEE0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74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DC47B78-018F-4AF1-8FB4-F43E2916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F026285-ACCF-43AA-9642-764AF11D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DEA30A4-7437-4BE3-8426-0AC55B67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41E924B-9F83-47A4-AD5A-6E001CFD0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140ADBC-B06E-47FE-A021-695EEFA0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360ECAE-1FC4-4C59-BD50-C3B42E8E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7C98D37-259C-41D7-8817-6BBB4AB6D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9DEDFB3-23C0-4824-B248-F4268B01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A3147A6-E94B-40C8-A22C-FB9CCACC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4B8B5F6-123A-4C3B-B0BD-CEB2148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5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ACAD08-4796-4B5F-8D39-1FE83FD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EA1B707-8610-4306-94CC-D62677AA8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7D1017C-03DF-40BF-B3A1-8875A1F11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CEA9E89-72BF-4AA6-AB41-8DF17475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EB6C30-E3DF-4D17-9164-A07B73DA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B46EA9-D6C4-4A48-BE2E-81488074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0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7FE50F0-D780-494C-869F-2EEC6B62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8B203-9EFD-42F7-9ED3-CE88F8DF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36DCEFD-165F-4EB0-BE91-365DD8726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B23970A-BC83-46AC-A343-8EBEEA13F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A0554036-C029-42FD-B307-A7ED17A96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9EBB105-17BC-4857-8978-9718B8F0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BC6DB89-7BC9-4584-AD96-30E61441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AA31E77-F12C-4C89-AF9A-1AF53D8F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6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651A0B9-E966-40A8-983F-3985A471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0493C4C-094A-457D-9B34-5237688C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58E896A-9A4A-41C6-A260-9D66B244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DD8699A-4BA3-4E78-BD26-83E39313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1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F25DEDF-E6DE-426A-B9A9-E804083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887AF51-4BD5-4318-89F9-96D6034D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8DBBC3-189B-465B-9C7B-509FCEA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38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46698F-07F5-4CE4-974F-0555E63A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EAEAEA9-9F31-4E81-9491-F62DCAA3C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5E80038-A4E4-435E-8932-91E0CD672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9FAFAE6-BED3-4218-AA03-7F33604B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4ED3CBA-A651-4880-9370-589137CE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8120DB2-4A82-43F8-980C-0A93B462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2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1640ED-4074-48E4-9317-6E3463C2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A32A44C-130C-453B-BF51-BEC391CEC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BC9B6F2-0325-473D-AF95-B272278B5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E4D1866-1324-452E-AA9B-B587CDED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72F1FC0-BA4D-4A4D-938E-3D385452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ABCC04D-203C-4886-9B83-513B1CDF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5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FB43023-A95A-47B1-B339-AF7A9690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10515600" cy="604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7293B04-74F9-45BA-B169-7F6D5144B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0786636-62CE-4235-890E-9E3A5E671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91D8-8B19-48B5-8F8E-B0232991310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EC4524-2F02-4304-98F7-5FACF63E7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BF5B6ED-8D70-4B2A-A6CD-8D56D621B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94B40-78BB-41EA-A94C-45AA77DA81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7E22853-3F66-498D-A9E9-4A4AD095AF76}"/>
              </a:ext>
            </a:extLst>
          </p:cNvPr>
          <p:cNvSpPr/>
          <p:nvPr userDrawn="1"/>
        </p:nvSpPr>
        <p:spPr>
          <a:xfrm rot="5400000">
            <a:off x="30875" y="970227"/>
            <a:ext cx="942484" cy="111084"/>
          </a:xfrm>
          <a:prstGeom prst="rect">
            <a:avLst/>
          </a:prstGeom>
          <a:solidFill>
            <a:srgbClr val="2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38" tIns="38119" rIns="76238" bIns="381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51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7620ED4-908B-4015-93D5-C92C5BEDAC97}"/>
              </a:ext>
            </a:extLst>
          </p:cNvPr>
          <p:cNvCxnSpPr>
            <a:cxnSpLocks/>
          </p:cNvCxnSpPr>
          <p:nvPr userDrawn="1"/>
        </p:nvCxnSpPr>
        <p:spPr>
          <a:xfrm>
            <a:off x="446575" y="6549151"/>
            <a:ext cx="10106347" cy="0"/>
          </a:xfrm>
          <a:prstGeom prst="line">
            <a:avLst/>
          </a:prstGeom>
          <a:ln w="44450">
            <a:solidFill>
              <a:srgbClr val="2A3F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F7F9849-4EB6-43B1-94B4-3F4D8CB5FB72}"/>
              </a:ext>
            </a:extLst>
          </p:cNvPr>
          <p:cNvSpPr txBox="1"/>
          <p:nvPr userDrawn="1"/>
        </p:nvSpPr>
        <p:spPr>
          <a:xfrm>
            <a:off x="10651538" y="6487596"/>
            <a:ext cx="1170348" cy="1231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dirty="0">
                <a:solidFill>
                  <a:srgbClr val="2A3F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 </a:t>
            </a:r>
            <a:r>
              <a:rPr lang="ko-KR" altLang="en-US" sz="800" dirty="0">
                <a:solidFill>
                  <a:srgbClr val="2A3F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컴퓨터공학 종합설계</a:t>
            </a:r>
          </a:p>
        </p:txBody>
      </p:sp>
    </p:spTree>
    <p:extLst>
      <p:ext uri="{BB962C8B-B14F-4D97-AF65-F5344CB8AC3E}">
        <p14:creationId xmlns:p14="http://schemas.microsoft.com/office/powerpoint/2010/main" val="339450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2A3F5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phphttpclient.com/docs/index.html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dev.mysql.com/doc/refman/8.0/en/" TargetMode="External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://php.net/manual/en/" TargetMode="External"/><Relationship Id="rId11" Type="http://schemas.openxmlformats.org/officeDocument/2006/relationships/oleObject" Target="../embeddings/oleObject1.bin"/><Relationship Id="rId5" Type="http://schemas.openxmlformats.org/officeDocument/2006/relationships/hyperlink" Target="http://getbootstrap.com/" TargetMode="External"/><Relationship Id="rId10" Type="http://schemas.openxmlformats.org/officeDocument/2006/relationships/hyperlink" Target="http://apis.map.daum.net/web/documentation/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docs.aws.amazon.com/ec2/index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948DEBB-102D-4A04-BDFB-52714445A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162" y="-279400"/>
            <a:ext cx="15109681" cy="7464045"/>
          </a:xfrm>
          <a:prstGeom prst="rect">
            <a:avLst/>
          </a:prstGeom>
        </p:spPr>
      </p:pic>
      <p:sp>
        <p:nvSpPr>
          <p:cNvPr id="598" name="직사각형 597">
            <a:extLst>
              <a:ext uri="{FF2B5EF4-FFF2-40B4-BE49-F238E27FC236}">
                <a16:creationId xmlns="" xmlns:a16="http://schemas.microsoft.com/office/drawing/2014/main" id="{7E87DF23-D559-4BAC-B1C2-AD5C05B013DD}"/>
              </a:ext>
            </a:extLst>
          </p:cNvPr>
          <p:cNvSpPr/>
          <p:nvPr/>
        </p:nvSpPr>
        <p:spPr>
          <a:xfrm>
            <a:off x="439200" y="539"/>
            <a:ext cx="3343474" cy="4550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9" name="제목 2">
            <a:extLst>
              <a:ext uri="{FF2B5EF4-FFF2-40B4-BE49-F238E27FC236}">
                <a16:creationId xmlns="" xmlns:a16="http://schemas.microsoft.com/office/drawing/2014/main" id="{75BE5F1D-2E7A-4E1B-B399-90931558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00" y="1298328"/>
            <a:ext cx="3343475" cy="1463922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/>
              <a:t>2018 </a:t>
            </a:r>
            <a:br>
              <a:rPr lang="en-US" altLang="ko-KR" sz="3200" dirty="0"/>
            </a:br>
            <a:r>
              <a:rPr lang="ko-KR" altLang="en-US" sz="3200" dirty="0"/>
              <a:t>컴퓨터공학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종합설계</a:t>
            </a:r>
          </a:p>
        </p:txBody>
      </p:sp>
      <p:pic>
        <p:nvPicPr>
          <p:cNvPr id="601" name="그림 600">
            <a:extLst>
              <a:ext uri="{FF2B5EF4-FFF2-40B4-BE49-F238E27FC236}">
                <a16:creationId xmlns="" xmlns:a16="http://schemas.microsoft.com/office/drawing/2014/main" id="{E42ACBC5-5DA9-49FB-B67F-152746327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71" y="64796"/>
            <a:ext cx="1233531" cy="1233531"/>
          </a:xfrm>
          <a:prstGeom prst="rect">
            <a:avLst/>
          </a:prstGeom>
        </p:spPr>
      </p:pic>
      <p:cxnSp>
        <p:nvCxnSpPr>
          <p:cNvPr id="603" name="직선 연결선 602">
            <a:extLst>
              <a:ext uri="{FF2B5EF4-FFF2-40B4-BE49-F238E27FC236}">
                <a16:creationId xmlns="" xmlns:a16="http://schemas.microsoft.com/office/drawing/2014/main" id="{AA48C9BA-1853-4FE2-ACE6-70C8D122D90D}"/>
              </a:ext>
            </a:extLst>
          </p:cNvPr>
          <p:cNvCxnSpPr>
            <a:cxnSpLocks/>
          </p:cNvCxnSpPr>
          <p:nvPr/>
        </p:nvCxnSpPr>
        <p:spPr>
          <a:xfrm>
            <a:off x="522371" y="2931128"/>
            <a:ext cx="3174581" cy="0"/>
          </a:xfrm>
          <a:prstGeom prst="line">
            <a:avLst/>
          </a:prstGeom>
          <a:ln w="12700">
            <a:solidFill>
              <a:srgbClr val="2A3F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TextBox 605">
            <a:extLst>
              <a:ext uri="{FF2B5EF4-FFF2-40B4-BE49-F238E27FC236}">
                <a16:creationId xmlns="" xmlns:a16="http://schemas.microsoft.com/office/drawing/2014/main" id="{3DA02E30-31E5-4B9D-B4C3-66C5EB520F71}"/>
              </a:ext>
            </a:extLst>
          </p:cNvPr>
          <p:cNvSpPr txBox="1"/>
          <p:nvPr/>
        </p:nvSpPr>
        <p:spPr>
          <a:xfrm>
            <a:off x="439200" y="3713083"/>
            <a:ext cx="334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457194"/>
                </a:solidFill>
                <a:latin typeface="+mj-ea"/>
                <a:ea typeface="+mj-ea"/>
              </a:rPr>
              <a:t>Online </a:t>
            </a:r>
            <a:r>
              <a:rPr lang="en-US" altLang="ko-KR" sz="2000" dirty="0" err="1" smtClean="0">
                <a:solidFill>
                  <a:srgbClr val="457194"/>
                </a:solidFill>
                <a:latin typeface="+mj-ea"/>
                <a:ea typeface="+mj-ea"/>
              </a:rPr>
              <a:t>Leafleat</a:t>
            </a:r>
            <a:endParaRPr lang="en-US" altLang="ko-KR" sz="2000" dirty="0">
              <a:solidFill>
                <a:srgbClr val="457194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A3F52"/>
                </a:solidFill>
                <a:latin typeface="+mj-ea"/>
                <a:ea typeface="+mj-ea"/>
              </a:rPr>
              <a:t>최유</a:t>
            </a:r>
            <a:r>
              <a:rPr lang="ko-KR" altLang="en-US" sz="1600" dirty="0">
                <a:solidFill>
                  <a:srgbClr val="2A3F52"/>
                </a:solidFill>
                <a:latin typeface="+mj-ea"/>
                <a:ea typeface="+mj-ea"/>
              </a:rPr>
              <a:t>정</a:t>
            </a:r>
            <a:r>
              <a:rPr lang="en-US" altLang="ko-KR" sz="1600" dirty="0" smtClean="0">
                <a:solidFill>
                  <a:srgbClr val="2A3F52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2A3F52"/>
                </a:solidFill>
                <a:latin typeface="+mj-ea"/>
                <a:ea typeface="+mj-ea"/>
              </a:rPr>
              <a:t>최진</a:t>
            </a:r>
            <a:r>
              <a:rPr lang="ko-KR" altLang="en-US" sz="1600" dirty="0">
                <a:solidFill>
                  <a:srgbClr val="2A3F52"/>
                </a:solidFill>
                <a:latin typeface="+mj-ea"/>
                <a:ea typeface="+mj-ea"/>
              </a:rPr>
              <a:t>욱</a:t>
            </a:r>
            <a:r>
              <a:rPr lang="en-US" altLang="ko-KR" sz="1600" dirty="0" smtClean="0">
                <a:solidFill>
                  <a:srgbClr val="2A3F52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2A3F52"/>
                </a:solidFill>
                <a:latin typeface="+mj-ea"/>
                <a:ea typeface="+mj-ea"/>
              </a:rPr>
              <a:t>김상</a:t>
            </a:r>
            <a:r>
              <a:rPr lang="ko-KR" altLang="en-US" sz="1600" dirty="0">
                <a:solidFill>
                  <a:srgbClr val="2A3F52"/>
                </a:solidFill>
                <a:latin typeface="+mj-ea"/>
                <a:ea typeface="+mj-ea"/>
              </a:rPr>
              <a:t>헌</a:t>
            </a:r>
            <a:r>
              <a:rPr lang="en-US" altLang="ko-KR" sz="1600" dirty="0" smtClean="0">
                <a:solidFill>
                  <a:srgbClr val="2A3F52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rgbClr val="2A3F52"/>
                </a:solidFill>
                <a:latin typeface="+mj-ea"/>
                <a:ea typeface="+mj-ea"/>
              </a:rPr>
              <a:t>우방일</a:t>
            </a:r>
            <a:r>
              <a:rPr lang="ko-KR" altLang="en-US" sz="1600" dirty="0">
                <a:solidFill>
                  <a:srgbClr val="2A3F52"/>
                </a:solidFill>
                <a:latin typeface="+mj-ea"/>
                <a:ea typeface="+mj-ea"/>
              </a:rPr>
              <a:t>박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="" xmlns:a16="http://schemas.microsoft.com/office/drawing/2014/main" id="{6065589F-39BB-433F-B332-4AD1EBED3D85}"/>
              </a:ext>
            </a:extLst>
          </p:cNvPr>
          <p:cNvSpPr txBox="1"/>
          <p:nvPr/>
        </p:nvSpPr>
        <p:spPr>
          <a:xfrm>
            <a:off x="691339" y="4532351"/>
            <a:ext cx="283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3D5EB"/>
                </a:solidFill>
              </a:rPr>
              <a:t>지도 교수 </a:t>
            </a:r>
            <a:r>
              <a:rPr lang="en-US" altLang="ko-KR" dirty="0">
                <a:solidFill>
                  <a:srgbClr val="B3D5EB"/>
                </a:solidFill>
              </a:rPr>
              <a:t>: </a:t>
            </a:r>
            <a:r>
              <a:rPr lang="ko-KR" altLang="en-US" dirty="0">
                <a:solidFill>
                  <a:srgbClr val="B3D5EB"/>
                </a:solidFill>
              </a:rPr>
              <a:t>신</a:t>
            </a:r>
            <a:r>
              <a:rPr lang="ko-KR" altLang="en-US" dirty="0" smtClean="0">
                <a:solidFill>
                  <a:srgbClr val="B3D5EB"/>
                </a:solidFill>
              </a:rPr>
              <a:t> </a:t>
            </a:r>
            <a:r>
              <a:rPr lang="ko-KR" altLang="en-US" dirty="0">
                <a:solidFill>
                  <a:srgbClr val="B3D5EB"/>
                </a:solidFill>
              </a:rPr>
              <a:t>병</a:t>
            </a:r>
            <a:r>
              <a:rPr lang="ko-KR" altLang="en-US" dirty="0" smtClean="0">
                <a:solidFill>
                  <a:srgbClr val="B3D5EB"/>
                </a:solidFill>
              </a:rPr>
              <a:t> </a:t>
            </a:r>
            <a:r>
              <a:rPr lang="ko-KR" altLang="en-US" dirty="0">
                <a:solidFill>
                  <a:srgbClr val="B3D5EB"/>
                </a:solidFill>
              </a:rPr>
              <a:t>석</a:t>
            </a:r>
            <a:r>
              <a:rPr lang="ko-KR" altLang="en-US" dirty="0" smtClean="0">
                <a:solidFill>
                  <a:srgbClr val="B3D5EB"/>
                </a:solidFill>
              </a:rPr>
              <a:t> </a:t>
            </a:r>
            <a:r>
              <a:rPr lang="ko-KR" altLang="en-US" dirty="0">
                <a:solidFill>
                  <a:srgbClr val="B3D5EB"/>
                </a:solidFill>
              </a:rPr>
              <a:t>교수님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="" xmlns:a16="http://schemas.microsoft.com/office/drawing/2014/main" id="{F8BB0B40-43EF-43EE-B1D4-8DDE4BBB3B67}"/>
              </a:ext>
            </a:extLst>
          </p:cNvPr>
          <p:cNvSpPr txBox="1"/>
          <p:nvPr/>
        </p:nvSpPr>
        <p:spPr>
          <a:xfrm>
            <a:off x="393764" y="2931128"/>
            <a:ext cx="3343475" cy="7335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 smtClean="0">
                <a:solidFill>
                  <a:srgbClr val="2A3F52"/>
                </a:solidFill>
                <a:latin typeface="+mj-ea"/>
                <a:ea typeface="+mj-ea"/>
              </a:rPr>
              <a:t>지금 여기</a:t>
            </a:r>
            <a:endParaRPr lang="ko-KR" altLang="en-US" sz="2000" dirty="0">
              <a:solidFill>
                <a:srgbClr val="2A3F5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928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2456604-C3B5-4593-89AC-199349BF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8557765" cy="60497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여기 지금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0F6FABE-1AE5-4959-ACF6-C8A6D31500BB}"/>
              </a:ext>
            </a:extLst>
          </p:cNvPr>
          <p:cNvSpPr txBox="1"/>
          <p:nvPr/>
        </p:nvSpPr>
        <p:spPr>
          <a:xfrm>
            <a:off x="921320" y="1224459"/>
            <a:ext cx="3679255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시연 영상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1886C14-C2F6-49F8-9D68-CD1B8383E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6" y="1252565"/>
            <a:ext cx="215865" cy="215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F251A4-BAD2-45A3-8123-40CBA6A940EA}"/>
              </a:ext>
            </a:extLst>
          </p:cNvPr>
          <p:cNvSpPr txBox="1"/>
          <p:nvPr/>
        </p:nvSpPr>
        <p:spPr>
          <a:xfrm>
            <a:off x="446576" y="185738"/>
            <a:ext cx="105365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4571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인하대학교 컴퓨터공학과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905F933B-3BD2-44F6-9BCC-BDEAAA9E5022}"/>
              </a:ext>
            </a:extLst>
          </p:cNvPr>
          <p:cNvCxnSpPr>
            <a:cxnSpLocks/>
          </p:cNvCxnSpPr>
          <p:nvPr/>
        </p:nvCxnSpPr>
        <p:spPr>
          <a:xfrm>
            <a:off x="1576873" y="247294"/>
            <a:ext cx="10245013" cy="50575"/>
          </a:xfrm>
          <a:prstGeom prst="line">
            <a:avLst/>
          </a:prstGeom>
          <a:ln w="44450">
            <a:solidFill>
              <a:srgbClr val="457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1075BD0-0D33-447E-8D5B-0FAC24F07B40}"/>
              </a:ext>
            </a:extLst>
          </p:cNvPr>
          <p:cNvSpPr txBox="1"/>
          <p:nvPr/>
        </p:nvSpPr>
        <p:spPr>
          <a:xfrm>
            <a:off x="1021803" y="2605211"/>
            <a:ext cx="3679255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참고 문헌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76F3C13-515F-44E5-B3EE-DC445CD81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2" y="2633317"/>
            <a:ext cx="276999" cy="2158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0246" y="3168083"/>
            <a:ext cx="95295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System Concepts sixth Edition – Abraham </a:t>
            </a:r>
            <a:r>
              <a:rPr lang="en-US" altLang="ko-KR" dirty="0" err="1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Silberschatz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Henry </a:t>
            </a:r>
            <a:r>
              <a:rPr lang="en-US" altLang="ko-KR" dirty="0" err="1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F.Korth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 err="1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S.Sudarshan</a:t>
            </a: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</a:t>
            </a:r>
            <a:r>
              <a:rPr lang="ko-KR" altLang="en-US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</a:t>
            </a:r>
            <a:r>
              <a:rPr lang="ko-KR" altLang="en-US" dirty="0" err="1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</a:t>
            </a:r>
            <a:r>
              <a:rPr lang="ko-KR" altLang="en-US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프로그래밍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우재남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박길식</a:t>
            </a: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매뉴얼</a:t>
            </a: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BootStrap</a:t>
            </a: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/>
              </a:rPr>
              <a:t>http://getbootstrap.com</a:t>
            </a: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/>
              </a:rPr>
              <a:t>/</a:t>
            </a: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PHP :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/>
              </a:rPr>
              <a:t>http://</a:t>
            </a: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/>
              </a:rPr>
              <a:t>php.net/manual/en/</a:t>
            </a: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 :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/>
              </a:rPr>
              <a:t>https://dev.mysql.com/doc/refman/8.0/en</a:t>
            </a: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/>
              </a:rPr>
              <a:t>/</a:t>
            </a:r>
            <a:endParaRPr lang="en-US" altLang="ko-KR" dirty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HTTPFUL: </a:t>
            </a: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/>
              </a:rPr>
              <a:t>http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/>
              </a:rPr>
              <a:t>://</a:t>
            </a: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/>
              </a:rPr>
              <a:t>phphttpclient.com/docs/index.html</a:t>
            </a: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Amazon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EC2 :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/>
              </a:rPr>
              <a:t>https://</a:t>
            </a: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/>
              </a:rPr>
              <a:t>docs.aws.amazon.com/ec2/index.html</a:t>
            </a: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다음지도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API: </a:t>
            </a:r>
            <a:r>
              <a:rPr lang="en-US" altLang="ko-KR" dirty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/>
              </a:rPr>
              <a:t>http://apis.map.daum.net/web/documentation</a:t>
            </a:r>
            <a:r>
              <a:rPr lang="en-US" altLang="ko-KR" dirty="0" smtClean="0">
                <a:solidFill>
                  <a:srgbClr val="2A3F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/>
              </a:rPr>
              <a:t>/</a:t>
            </a: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2A3F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75127"/>
              </p:ext>
            </p:extLst>
          </p:nvPr>
        </p:nvGraphicFramePr>
        <p:xfrm>
          <a:off x="1140246" y="1866900"/>
          <a:ext cx="184943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포장기 셸 개체" showAsIcon="1" r:id="rId11" imgW="1849320" imgH="452160" progId="Package">
                  <p:embed/>
                </p:oleObj>
              </mc:Choice>
              <mc:Fallback>
                <p:oleObj name="포장기 셸 개체" showAsIcon="1" r:id="rId11" imgW="1849320" imgH="4521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40246" y="1866900"/>
                        <a:ext cx="1849438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2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직사각형 597">
            <a:extLst>
              <a:ext uri="{FF2B5EF4-FFF2-40B4-BE49-F238E27FC236}">
                <a16:creationId xmlns="" xmlns:a16="http://schemas.microsoft.com/office/drawing/2014/main" id="{7E87DF23-D559-4BAC-B1C2-AD5C05B013DD}"/>
              </a:ext>
            </a:extLst>
          </p:cNvPr>
          <p:cNvSpPr/>
          <p:nvPr/>
        </p:nvSpPr>
        <p:spPr>
          <a:xfrm>
            <a:off x="437949" y="0"/>
            <a:ext cx="3343474" cy="4550862"/>
          </a:xfrm>
          <a:prstGeom prst="rect">
            <a:avLst/>
          </a:prstGeom>
          <a:solidFill>
            <a:srgbClr val="2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9" name="제목 2">
            <a:extLst>
              <a:ext uri="{FF2B5EF4-FFF2-40B4-BE49-F238E27FC236}">
                <a16:creationId xmlns="" xmlns:a16="http://schemas.microsoft.com/office/drawing/2014/main" id="{75BE5F1D-2E7A-4E1B-B399-90931558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48" y="1316839"/>
            <a:ext cx="3343475" cy="1463922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2018 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ko-KR" altLang="en-US" sz="3200" dirty="0">
                <a:solidFill>
                  <a:schemeClr val="bg1"/>
                </a:solidFill>
              </a:rPr>
              <a:t>컴퓨터공학</a:t>
            </a:r>
            <a:r>
              <a:rPr lang="en-US" altLang="ko-KR" sz="3200" dirty="0">
                <a:solidFill>
                  <a:schemeClr val="bg1"/>
                </a:solidFill>
              </a:rPr>
              <a:t/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ko-KR" altLang="en-US" sz="3200" dirty="0">
                <a:solidFill>
                  <a:schemeClr val="bg1"/>
                </a:solidFill>
              </a:rPr>
              <a:t>종합설계</a:t>
            </a:r>
          </a:p>
        </p:txBody>
      </p:sp>
      <p:pic>
        <p:nvPicPr>
          <p:cNvPr id="601" name="그림 600">
            <a:extLst>
              <a:ext uri="{FF2B5EF4-FFF2-40B4-BE49-F238E27FC236}">
                <a16:creationId xmlns="" xmlns:a16="http://schemas.microsoft.com/office/drawing/2014/main" id="{E42ACBC5-5DA9-49FB-B67F-152746327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42" y="83288"/>
            <a:ext cx="1233531" cy="1233531"/>
          </a:xfrm>
          <a:prstGeom prst="rect">
            <a:avLst/>
          </a:prstGeom>
        </p:spPr>
      </p:pic>
      <p:cxnSp>
        <p:nvCxnSpPr>
          <p:cNvPr id="603" name="직선 연결선 602">
            <a:extLst>
              <a:ext uri="{FF2B5EF4-FFF2-40B4-BE49-F238E27FC236}">
                <a16:creationId xmlns="" xmlns:a16="http://schemas.microsoft.com/office/drawing/2014/main" id="{AA48C9BA-1853-4FE2-ACE6-70C8D122D90D}"/>
              </a:ext>
            </a:extLst>
          </p:cNvPr>
          <p:cNvCxnSpPr>
            <a:cxnSpLocks/>
          </p:cNvCxnSpPr>
          <p:nvPr/>
        </p:nvCxnSpPr>
        <p:spPr>
          <a:xfrm>
            <a:off x="521119" y="2949639"/>
            <a:ext cx="31745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TextBox 605">
            <a:extLst>
              <a:ext uri="{FF2B5EF4-FFF2-40B4-BE49-F238E27FC236}">
                <a16:creationId xmlns="" xmlns:a16="http://schemas.microsoft.com/office/drawing/2014/main" id="{3DA02E30-31E5-4B9D-B4C3-66C5EB520F71}"/>
              </a:ext>
            </a:extLst>
          </p:cNvPr>
          <p:cNvSpPr txBox="1"/>
          <p:nvPr/>
        </p:nvSpPr>
        <p:spPr>
          <a:xfrm>
            <a:off x="437948" y="3731594"/>
            <a:ext cx="33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B3D5EB"/>
                </a:solidFill>
                <a:latin typeface="+mj-ea"/>
                <a:ea typeface="+mj-ea"/>
              </a:rPr>
              <a:t>Online Leaflet </a:t>
            </a:r>
            <a:endParaRPr lang="en-US" altLang="ko-KR" sz="2000" dirty="0">
              <a:solidFill>
                <a:srgbClr val="B3D5EB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최유정</a:t>
            </a:r>
            <a:r>
              <a:rPr lang="en-US" altLang="ko-KR" sz="1600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최진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욱</a:t>
            </a:r>
            <a:r>
              <a:rPr lang="en-US" altLang="ko-KR" sz="1600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김상헌</a:t>
            </a:r>
            <a:r>
              <a:rPr lang="en-US" altLang="ko-KR" sz="1600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우방일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박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="" xmlns:a16="http://schemas.microsoft.com/office/drawing/2014/main" id="{6065589F-39BB-433F-B332-4AD1EBED3D85}"/>
              </a:ext>
            </a:extLst>
          </p:cNvPr>
          <p:cNvSpPr txBox="1"/>
          <p:nvPr/>
        </p:nvSpPr>
        <p:spPr>
          <a:xfrm>
            <a:off x="690087" y="4550862"/>
            <a:ext cx="283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지도 교수 </a:t>
            </a:r>
            <a:r>
              <a:rPr lang="en-US" altLang="ko-KR" dirty="0">
                <a:solidFill>
                  <a:srgbClr val="457194"/>
                </a:solidFill>
              </a:rPr>
              <a:t>: </a:t>
            </a:r>
            <a:r>
              <a:rPr lang="ko-KR" altLang="en-US" dirty="0">
                <a:solidFill>
                  <a:srgbClr val="457194"/>
                </a:solidFill>
              </a:rPr>
              <a:t>신</a:t>
            </a:r>
            <a:r>
              <a:rPr lang="ko-KR" altLang="en-US" dirty="0" smtClean="0">
                <a:solidFill>
                  <a:srgbClr val="457194"/>
                </a:solidFill>
              </a:rPr>
              <a:t> </a:t>
            </a:r>
            <a:r>
              <a:rPr lang="ko-KR" altLang="en-US" dirty="0">
                <a:solidFill>
                  <a:srgbClr val="457194"/>
                </a:solidFill>
              </a:rPr>
              <a:t>병</a:t>
            </a:r>
            <a:r>
              <a:rPr lang="ko-KR" altLang="en-US" dirty="0" smtClean="0">
                <a:solidFill>
                  <a:srgbClr val="457194"/>
                </a:solidFill>
              </a:rPr>
              <a:t> </a:t>
            </a:r>
            <a:r>
              <a:rPr lang="ko-KR" altLang="en-US" dirty="0">
                <a:solidFill>
                  <a:srgbClr val="457194"/>
                </a:solidFill>
              </a:rPr>
              <a:t>석</a:t>
            </a:r>
            <a:r>
              <a:rPr lang="ko-KR" altLang="en-US" dirty="0" smtClean="0">
                <a:solidFill>
                  <a:srgbClr val="457194"/>
                </a:solidFill>
              </a:rPr>
              <a:t> </a:t>
            </a:r>
            <a:r>
              <a:rPr lang="ko-KR" altLang="en-US" dirty="0">
                <a:solidFill>
                  <a:srgbClr val="457194"/>
                </a:solidFill>
              </a:rPr>
              <a:t>교수님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="" xmlns:a16="http://schemas.microsoft.com/office/drawing/2014/main" id="{F8BB0B40-43EF-43EE-B1D4-8DDE4BBB3B67}"/>
              </a:ext>
            </a:extLst>
          </p:cNvPr>
          <p:cNvSpPr txBox="1"/>
          <p:nvPr/>
        </p:nvSpPr>
        <p:spPr>
          <a:xfrm>
            <a:off x="437948" y="2997993"/>
            <a:ext cx="3343475" cy="7335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지금 여기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2397DA7E-AE7E-484C-B0BF-94718EA65B39}"/>
              </a:ext>
            </a:extLst>
          </p:cNvPr>
          <p:cNvGrpSpPr/>
          <p:nvPr/>
        </p:nvGrpSpPr>
        <p:grpSpPr>
          <a:xfrm>
            <a:off x="4537972" y="1316819"/>
            <a:ext cx="6162386" cy="863394"/>
            <a:chOff x="4581815" y="805119"/>
            <a:chExt cx="6162386" cy="863394"/>
          </a:xfrm>
        </p:grpSpPr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E4A7B086-1B21-4E0C-A827-9C997DD4E66A}"/>
                </a:ext>
              </a:extLst>
            </p:cNvPr>
            <p:cNvGrpSpPr/>
            <p:nvPr/>
          </p:nvGrpSpPr>
          <p:grpSpPr>
            <a:xfrm>
              <a:off x="4581815" y="805119"/>
              <a:ext cx="1082469" cy="863394"/>
              <a:chOff x="4678466" y="310513"/>
              <a:chExt cx="1082469" cy="863394"/>
            </a:xfrm>
          </p:grpSpPr>
          <p:sp>
            <p:nvSpPr>
              <p:cNvPr id="10" name="타원 9">
                <a:extLst>
                  <a:ext uri="{FF2B5EF4-FFF2-40B4-BE49-F238E27FC236}">
                    <a16:creationId xmlns="" xmlns:a16="http://schemas.microsoft.com/office/drawing/2014/main" id="{D9DA7514-BD51-4A88-89C7-2E2EBF6C1C8B}"/>
                  </a:ext>
                </a:extLst>
              </p:cNvPr>
              <p:cNvSpPr/>
              <p:nvPr/>
            </p:nvSpPr>
            <p:spPr>
              <a:xfrm>
                <a:off x="4678466" y="310513"/>
                <a:ext cx="1082469" cy="863394"/>
              </a:xfrm>
              <a:custGeom>
                <a:avLst/>
                <a:gdLst>
                  <a:gd name="connsiteX0" fmla="*/ 0 w 863394"/>
                  <a:gd name="connsiteY0" fmla="*/ 431697 h 863394"/>
                  <a:gd name="connsiteX1" fmla="*/ 431697 w 863394"/>
                  <a:gd name="connsiteY1" fmla="*/ 0 h 863394"/>
                  <a:gd name="connsiteX2" fmla="*/ 863394 w 863394"/>
                  <a:gd name="connsiteY2" fmla="*/ 431697 h 863394"/>
                  <a:gd name="connsiteX3" fmla="*/ 431697 w 863394"/>
                  <a:gd name="connsiteY3" fmla="*/ 863394 h 863394"/>
                  <a:gd name="connsiteX4" fmla="*/ 0 w 863394"/>
                  <a:gd name="connsiteY4" fmla="*/ 431697 h 863394"/>
                  <a:gd name="connsiteX0" fmla="*/ 0 w 1082469"/>
                  <a:gd name="connsiteY0" fmla="*/ 431697 h 863394"/>
                  <a:gd name="connsiteX1" fmla="*/ 431697 w 1082469"/>
                  <a:gd name="connsiteY1" fmla="*/ 0 h 863394"/>
                  <a:gd name="connsiteX2" fmla="*/ 1082469 w 1082469"/>
                  <a:gd name="connsiteY2" fmla="*/ 431697 h 863394"/>
                  <a:gd name="connsiteX3" fmla="*/ 431697 w 1082469"/>
                  <a:gd name="connsiteY3" fmla="*/ 863394 h 863394"/>
                  <a:gd name="connsiteX4" fmla="*/ 0 w 1082469"/>
                  <a:gd name="connsiteY4" fmla="*/ 431697 h 863394"/>
                  <a:gd name="connsiteX0" fmla="*/ 0 w 1082469"/>
                  <a:gd name="connsiteY0" fmla="*/ 431697 h 863394"/>
                  <a:gd name="connsiteX1" fmla="*/ 431697 w 1082469"/>
                  <a:gd name="connsiteY1" fmla="*/ 0 h 863394"/>
                  <a:gd name="connsiteX2" fmla="*/ 1082469 w 1082469"/>
                  <a:gd name="connsiteY2" fmla="*/ 431697 h 863394"/>
                  <a:gd name="connsiteX3" fmla="*/ 431697 w 1082469"/>
                  <a:gd name="connsiteY3" fmla="*/ 863394 h 863394"/>
                  <a:gd name="connsiteX4" fmla="*/ 0 w 1082469"/>
                  <a:gd name="connsiteY4" fmla="*/ 431697 h 863394"/>
                  <a:gd name="connsiteX0" fmla="*/ 0 w 1082469"/>
                  <a:gd name="connsiteY0" fmla="*/ 431697 h 863394"/>
                  <a:gd name="connsiteX1" fmla="*/ 431697 w 1082469"/>
                  <a:gd name="connsiteY1" fmla="*/ 0 h 863394"/>
                  <a:gd name="connsiteX2" fmla="*/ 1082469 w 1082469"/>
                  <a:gd name="connsiteY2" fmla="*/ 431697 h 863394"/>
                  <a:gd name="connsiteX3" fmla="*/ 431697 w 1082469"/>
                  <a:gd name="connsiteY3" fmla="*/ 863394 h 863394"/>
                  <a:gd name="connsiteX4" fmla="*/ 0 w 1082469"/>
                  <a:gd name="connsiteY4" fmla="*/ 431697 h 863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469" h="863394">
                    <a:moveTo>
                      <a:pt x="0" y="431697"/>
                    </a:moveTo>
                    <a:cubicBezTo>
                      <a:pt x="0" y="193277"/>
                      <a:pt x="251286" y="0"/>
                      <a:pt x="431697" y="0"/>
                    </a:cubicBezTo>
                    <a:cubicBezTo>
                      <a:pt x="612108" y="0"/>
                      <a:pt x="863394" y="231377"/>
                      <a:pt x="1082469" y="431697"/>
                    </a:cubicBezTo>
                    <a:cubicBezTo>
                      <a:pt x="891969" y="603442"/>
                      <a:pt x="612108" y="863394"/>
                      <a:pt x="431697" y="863394"/>
                    </a:cubicBezTo>
                    <a:cubicBezTo>
                      <a:pt x="251286" y="863394"/>
                      <a:pt x="0" y="670117"/>
                      <a:pt x="0" y="431697"/>
                    </a:cubicBezTo>
                    <a:close/>
                  </a:path>
                </a:pathLst>
              </a:custGeom>
              <a:solidFill>
                <a:srgbClr val="2A3F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="" xmlns:a16="http://schemas.microsoft.com/office/drawing/2014/main" id="{B389DC0E-88B4-46FC-95AE-1FC33663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2007" y="440696"/>
                <a:ext cx="379309" cy="37930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="" xmlns:a16="http://schemas.microsoft.com/office/drawing/2014/main" id="{0B68CC6A-60DA-44D9-8610-2C5542F76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1816" y="655757"/>
                <a:ext cx="379309" cy="379309"/>
              </a:xfrm>
              <a:prstGeom prst="rect">
                <a:avLst/>
              </a:prstGeom>
            </p:spPr>
          </p:pic>
          <p:cxnSp>
            <p:nvCxnSpPr>
              <p:cNvPr id="481" name="직선 연결선 480">
                <a:extLst>
                  <a:ext uri="{FF2B5EF4-FFF2-40B4-BE49-F238E27FC236}">
                    <a16:creationId xmlns="" xmlns:a16="http://schemas.microsoft.com/office/drawing/2014/main" id="{ED68D3C5-288A-4829-BEFB-A22CC64EAD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7367" y="512845"/>
                <a:ext cx="519918" cy="4713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936280CF-58D2-4B50-93E1-823F1475DD10}"/>
                </a:ext>
              </a:extLst>
            </p:cNvPr>
            <p:cNvCxnSpPr>
              <a:cxnSpLocks/>
            </p:cNvCxnSpPr>
            <p:nvPr/>
          </p:nvCxnSpPr>
          <p:spPr>
            <a:xfrm>
              <a:off x="5567633" y="1236816"/>
              <a:ext cx="5176568" cy="0"/>
            </a:xfrm>
            <a:prstGeom prst="line">
              <a:avLst/>
            </a:prstGeom>
            <a:ln w="38100">
              <a:solidFill>
                <a:srgbClr val="2A3F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89E4BFD-DD68-491D-95B3-1E3739F9A58E}"/>
                </a:ext>
              </a:extLst>
            </p:cNvPr>
            <p:cNvSpPr txBox="1"/>
            <p:nvPr/>
          </p:nvSpPr>
          <p:spPr>
            <a:xfrm>
              <a:off x="5567633" y="867728"/>
              <a:ext cx="5176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2A3F52"/>
                  </a:solidFill>
                </a:rPr>
                <a:t>개발 목적 </a:t>
              </a:r>
              <a:r>
                <a:rPr lang="ko-KR" altLang="en-US" dirty="0" smtClean="0">
                  <a:solidFill>
                    <a:srgbClr val="2A3F52"/>
                  </a:solidFill>
                </a:rPr>
                <a:t>및 동기</a:t>
              </a:r>
              <a:endParaRPr lang="ko-KR" altLang="en-US" dirty="0">
                <a:solidFill>
                  <a:srgbClr val="2A3F5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8DF0F808-6C21-4124-AFBB-DB49C740A516}"/>
              </a:ext>
            </a:extLst>
          </p:cNvPr>
          <p:cNvGrpSpPr/>
          <p:nvPr/>
        </p:nvGrpSpPr>
        <p:grpSpPr>
          <a:xfrm>
            <a:off x="5478858" y="2398592"/>
            <a:ext cx="6162386" cy="863394"/>
            <a:chOff x="5478858" y="1668513"/>
            <a:chExt cx="6162386" cy="863394"/>
          </a:xfrm>
        </p:grpSpPr>
        <p:sp>
          <p:nvSpPr>
            <p:cNvPr id="38" name="타원 9">
              <a:extLst>
                <a:ext uri="{FF2B5EF4-FFF2-40B4-BE49-F238E27FC236}">
                  <a16:creationId xmlns="" xmlns:a16="http://schemas.microsoft.com/office/drawing/2014/main" id="{F16BA851-2B63-4CA4-BF51-FEA51A599B86}"/>
                </a:ext>
              </a:extLst>
            </p:cNvPr>
            <p:cNvSpPr/>
            <p:nvPr/>
          </p:nvSpPr>
          <p:spPr>
            <a:xfrm>
              <a:off x="5478858" y="1668513"/>
              <a:ext cx="1082469" cy="863394"/>
            </a:xfrm>
            <a:custGeom>
              <a:avLst/>
              <a:gdLst>
                <a:gd name="connsiteX0" fmla="*/ 0 w 863394"/>
                <a:gd name="connsiteY0" fmla="*/ 431697 h 863394"/>
                <a:gd name="connsiteX1" fmla="*/ 431697 w 863394"/>
                <a:gd name="connsiteY1" fmla="*/ 0 h 863394"/>
                <a:gd name="connsiteX2" fmla="*/ 863394 w 863394"/>
                <a:gd name="connsiteY2" fmla="*/ 431697 h 863394"/>
                <a:gd name="connsiteX3" fmla="*/ 431697 w 863394"/>
                <a:gd name="connsiteY3" fmla="*/ 863394 h 863394"/>
                <a:gd name="connsiteX4" fmla="*/ 0 w 863394"/>
                <a:gd name="connsiteY4" fmla="*/ 431697 h 863394"/>
                <a:gd name="connsiteX0" fmla="*/ 0 w 1082469"/>
                <a:gd name="connsiteY0" fmla="*/ 431697 h 863394"/>
                <a:gd name="connsiteX1" fmla="*/ 431697 w 1082469"/>
                <a:gd name="connsiteY1" fmla="*/ 0 h 863394"/>
                <a:gd name="connsiteX2" fmla="*/ 1082469 w 1082469"/>
                <a:gd name="connsiteY2" fmla="*/ 431697 h 863394"/>
                <a:gd name="connsiteX3" fmla="*/ 431697 w 1082469"/>
                <a:gd name="connsiteY3" fmla="*/ 863394 h 863394"/>
                <a:gd name="connsiteX4" fmla="*/ 0 w 1082469"/>
                <a:gd name="connsiteY4" fmla="*/ 431697 h 863394"/>
                <a:gd name="connsiteX0" fmla="*/ 0 w 1082469"/>
                <a:gd name="connsiteY0" fmla="*/ 431697 h 863394"/>
                <a:gd name="connsiteX1" fmla="*/ 431697 w 1082469"/>
                <a:gd name="connsiteY1" fmla="*/ 0 h 863394"/>
                <a:gd name="connsiteX2" fmla="*/ 1082469 w 1082469"/>
                <a:gd name="connsiteY2" fmla="*/ 431697 h 863394"/>
                <a:gd name="connsiteX3" fmla="*/ 431697 w 1082469"/>
                <a:gd name="connsiteY3" fmla="*/ 863394 h 863394"/>
                <a:gd name="connsiteX4" fmla="*/ 0 w 1082469"/>
                <a:gd name="connsiteY4" fmla="*/ 431697 h 863394"/>
                <a:gd name="connsiteX0" fmla="*/ 0 w 1082469"/>
                <a:gd name="connsiteY0" fmla="*/ 431697 h 863394"/>
                <a:gd name="connsiteX1" fmla="*/ 431697 w 1082469"/>
                <a:gd name="connsiteY1" fmla="*/ 0 h 863394"/>
                <a:gd name="connsiteX2" fmla="*/ 1082469 w 1082469"/>
                <a:gd name="connsiteY2" fmla="*/ 431697 h 863394"/>
                <a:gd name="connsiteX3" fmla="*/ 431697 w 1082469"/>
                <a:gd name="connsiteY3" fmla="*/ 863394 h 863394"/>
                <a:gd name="connsiteX4" fmla="*/ 0 w 1082469"/>
                <a:gd name="connsiteY4" fmla="*/ 431697 h 86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69" h="863394">
                  <a:moveTo>
                    <a:pt x="0" y="431697"/>
                  </a:moveTo>
                  <a:cubicBezTo>
                    <a:pt x="0" y="193277"/>
                    <a:pt x="251286" y="0"/>
                    <a:pt x="431697" y="0"/>
                  </a:cubicBezTo>
                  <a:cubicBezTo>
                    <a:pt x="612108" y="0"/>
                    <a:pt x="863394" y="231377"/>
                    <a:pt x="1082469" y="431697"/>
                  </a:cubicBezTo>
                  <a:cubicBezTo>
                    <a:pt x="891969" y="603442"/>
                    <a:pt x="612108" y="863394"/>
                    <a:pt x="431697" y="863394"/>
                  </a:cubicBezTo>
                  <a:cubicBezTo>
                    <a:pt x="251286" y="863394"/>
                    <a:pt x="0" y="670117"/>
                    <a:pt x="0" y="431697"/>
                  </a:cubicBezTo>
                  <a:close/>
                </a:path>
              </a:pathLst>
            </a:custGeom>
            <a:solidFill>
              <a:srgbClr val="457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6F8FE4E4-893E-4D53-94AE-EB8E7B3556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4676" y="2100210"/>
              <a:ext cx="5176568" cy="0"/>
            </a:xfrm>
            <a:prstGeom prst="line">
              <a:avLst/>
            </a:prstGeom>
            <a:ln w="38100">
              <a:solidFill>
                <a:srgbClr val="45719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6DBE4242-B573-46DF-82FD-E5998150D9E0}"/>
                </a:ext>
              </a:extLst>
            </p:cNvPr>
            <p:cNvSpPr txBox="1"/>
            <p:nvPr/>
          </p:nvSpPr>
          <p:spPr>
            <a:xfrm>
              <a:off x="6464676" y="1731122"/>
              <a:ext cx="5176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457194"/>
                  </a:solidFill>
                </a:rPr>
                <a:t>작품 개요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8BAC9486-BFF5-4D3D-9E43-CCE7F2517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84" y="1875760"/>
              <a:ext cx="505135" cy="448899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3464A6E8-3145-49D3-8F06-A113331EC4F6}"/>
              </a:ext>
            </a:extLst>
          </p:cNvPr>
          <p:cNvGrpSpPr/>
          <p:nvPr/>
        </p:nvGrpSpPr>
        <p:grpSpPr>
          <a:xfrm>
            <a:off x="4581815" y="3355146"/>
            <a:ext cx="6162386" cy="863394"/>
            <a:chOff x="4581815" y="805119"/>
            <a:chExt cx="6162386" cy="863394"/>
          </a:xfrm>
        </p:grpSpPr>
        <p:grpSp>
          <p:nvGrpSpPr>
            <p:cNvPr id="47" name="그룹 46">
              <a:extLst>
                <a:ext uri="{FF2B5EF4-FFF2-40B4-BE49-F238E27FC236}">
                  <a16:creationId xmlns="" xmlns:a16="http://schemas.microsoft.com/office/drawing/2014/main" id="{EE4D2C14-53D3-475B-ACEB-AE82B6311E0E}"/>
                </a:ext>
              </a:extLst>
            </p:cNvPr>
            <p:cNvGrpSpPr/>
            <p:nvPr/>
          </p:nvGrpSpPr>
          <p:grpSpPr>
            <a:xfrm>
              <a:off x="4581815" y="805119"/>
              <a:ext cx="1082469" cy="863394"/>
              <a:chOff x="4678466" y="310513"/>
              <a:chExt cx="1082469" cy="863394"/>
            </a:xfrm>
          </p:grpSpPr>
          <p:sp>
            <p:nvSpPr>
              <p:cNvPr id="50" name="타원 9">
                <a:extLst>
                  <a:ext uri="{FF2B5EF4-FFF2-40B4-BE49-F238E27FC236}">
                    <a16:creationId xmlns="" xmlns:a16="http://schemas.microsoft.com/office/drawing/2014/main" id="{41410694-7A57-4E67-A3E9-D330EAA2EEE2}"/>
                  </a:ext>
                </a:extLst>
              </p:cNvPr>
              <p:cNvSpPr/>
              <p:nvPr/>
            </p:nvSpPr>
            <p:spPr>
              <a:xfrm>
                <a:off x="4678466" y="310513"/>
                <a:ext cx="1082469" cy="863394"/>
              </a:xfrm>
              <a:custGeom>
                <a:avLst/>
                <a:gdLst>
                  <a:gd name="connsiteX0" fmla="*/ 0 w 863394"/>
                  <a:gd name="connsiteY0" fmla="*/ 431697 h 863394"/>
                  <a:gd name="connsiteX1" fmla="*/ 431697 w 863394"/>
                  <a:gd name="connsiteY1" fmla="*/ 0 h 863394"/>
                  <a:gd name="connsiteX2" fmla="*/ 863394 w 863394"/>
                  <a:gd name="connsiteY2" fmla="*/ 431697 h 863394"/>
                  <a:gd name="connsiteX3" fmla="*/ 431697 w 863394"/>
                  <a:gd name="connsiteY3" fmla="*/ 863394 h 863394"/>
                  <a:gd name="connsiteX4" fmla="*/ 0 w 863394"/>
                  <a:gd name="connsiteY4" fmla="*/ 431697 h 863394"/>
                  <a:gd name="connsiteX0" fmla="*/ 0 w 1082469"/>
                  <a:gd name="connsiteY0" fmla="*/ 431697 h 863394"/>
                  <a:gd name="connsiteX1" fmla="*/ 431697 w 1082469"/>
                  <a:gd name="connsiteY1" fmla="*/ 0 h 863394"/>
                  <a:gd name="connsiteX2" fmla="*/ 1082469 w 1082469"/>
                  <a:gd name="connsiteY2" fmla="*/ 431697 h 863394"/>
                  <a:gd name="connsiteX3" fmla="*/ 431697 w 1082469"/>
                  <a:gd name="connsiteY3" fmla="*/ 863394 h 863394"/>
                  <a:gd name="connsiteX4" fmla="*/ 0 w 1082469"/>
                  <a:gd name="connsiteY4" fmla="*/ 431697 h 863394"/>
                  <a:gd name="connsiteX0" fmla="*/ 0 w 1082469"/>
                  <a:gd name="connsiteY0" fmla="*/ 431697 h 863394"/>
                  <a:gd name="connsiteX1" fmla="*/ 431697 w 1082469"/>
                  <a:gd name="connsiteY1" fmla="*/ 0 h 863394"/>
                  <a:gd name="connsiteX2" fmla="*/ 1082469 w 1082469"/>
                  <a:gd name="connsiteY2" fmla="*/ 431697 h 863394"/>
                  <a:gd name="connsiteX3" fmla="*/ 431697 w 1082469"/>
                  <a:gd name="connsiteY3" fmla="*/ 863394 h 863394"/>
                  <a:gd name="connsiteX4" fmla="*/ 0 w 1082469"/>
                  <a:gd name="connsiteY4" fmla="*/ 431697 h 863394"/>
                  <a:gd name="connsiteX0" fmla="*/ 0 w 1082469"/>
                  <a:gd name="connsiteY0" fmla="*/ 431697 h 863394"/>
                  <a:gd name="connsiteX1" fmla="*/ 431697 w 1082469"/>
                  <a:gd name="connsiteY1" fmla="*/ 0 h 863394"/>
                  <a:gd name="connsiteX2" fmla="*/ 1082469 w 1082469"/>
                  <a:gd name="connsiteY2" fmla="*/ 431697 h 863394"/>
                  <a:gd name="connsiteX3" fmla="*/ 431697 w 1082469"/>
                  <a:gd name="connsiteY3" fmla="*/ 863394 h 863394"/>
                  <a:gd name="connsiteX4" fmla="*/ 0 w 1082469"/>
                  <a:gd name="connsiteY4" fmla="*/ 431697 h 863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469" h="863394">
                    <a:moveTo>
                      <a:pt x="0" y="431697"/>
                    </a:moveTo>
                    <a:cubicBezTo>
                      <a:pt x="0" y="193277"/>
                      <a:pt x="251286" y="0"/>
                      <a:pt x="431697" y="0"/>
                    </a:cubicBezTo>
                    <a:cubicBezTo>
                      <a:pt x="612108" y="0"/>
                      <a:pt x="863394" y="231377"/>
                      <a:pt x="1082469" y="431697"/>
                    </a:cubicBezTo>
                    <a:cubicBezTo>
                      <a:pt x="891969" y="603442"/>
                      <a:pt x="612108" y="863394"/>
                      <a:pt x="431697" y="863394"/>
                    </a:cubicBezTo>
                    <a:cubicBezTo>
                      <a:pt x="251286" y="863394"/>
                      <a:pt x="0" y="670117"/>
                      <a:pt x="0" y="431697"/>
                    </a:cubicBezTo>
                    <a:close/>
                  </a:path>
                </a:pathLst>
              </a:custGeom>
              <a:solidFill>
                <a:srgbClr val="2A3F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="" xmlns:a16="http://schemas.microsoft.com/office/drawing/2014/main" id="{123A3391-F843-4C71-8FD5-23E376489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108" y="458220"/>
                <a:ext cx="545774" cy="545774"/>
              </a:xfrm>
              <a:prstGeom prst="rect">
                <a:avLst/>
              </a:prstGeom>
            </p:spPr>
          </p:pic>
        </p:grp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48D19437-B059-4B6F-8C79-65F15AF167FF}"/>
                </a:ext>
              </a:extLst>
            </p:cNvPr>
            <p:cNvCxnSpPr>
              <a:cxnSpLocks/>
            </p:cNvCxnSpPr>
            <p:nvPr/>
          </p:nvCxnSpPr>
          <p:spPr>
            <a:xfrm>
              <a:off x="5567633" y="1236816"/>
              <a:ext cx="5176568" cy="0"/>
            </a:xfrm>
            <a:prstGeom prst="line">
              <a:avLst/>
            </a:prstGeom>
            <a:ln w="38100">
              <a:solidFill>
                <a:srgbClr val="2A3F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F746F38D-135B-477C-AF34-66AEAF0DFCD3}"/>
                </a:ext>
              </a:extLst>
            </p:cNvPr>
            <p:cNvSpPr txBox="1"/>
            <p:nvPr/>
          </p:nvSpPr>
          <p:spPr>
            <a:xfrm>
              <a:off x="5567633" y="867728"/>
              <a:ext cx="5176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2A3F52"/>
                  </a:solidFill>
                </a:rPr>
                <a:t>개발 내용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FC08ABE8-7559-4660-BAEC-0C7211146467}"/>
              </a:ext>
            </a:extLst>
          </p:cNvPr>
          <p:cNvGrpSpPr/>
          <p:nvPr/>
        </p:nvGrpSpPr>
        <p:grpSpPr>
          <a:xfrm>
            <a:off x="5478858" y="4374553"/>
            <a:ext cx="6162386" cy="863394"/>
            <a:chOff x="5478858" y="1668513"/>
            <a:chExt cx="6162386" cy="863394"/>
          </a:xfrm>
        </p:grpSpPr>
        <p:sp>
          <p:nvSpPr>
            <p:cNvPr id="56" name="타원 9">
              <a:extLst>
                <a:ext uri="{FF2B5EF4-FFF2-40B4-BE49-F238E27FC236}">
                  <a16:creationId xmlns="" xmlns:a16="http://schemas.microsoft.com/office/drawing/2014/main" id="{344EC189-8A37-42FD-9748-91EA14EAC5F1}"/>
                </a:ext>
              </a:extLst>
            </p:cNvPr>
            <p:cNvSpPr/>
            <p:nvPr/>
          </p:nvSpPr>
          <p:spPr>
            <a:xfrm>
              <a:off x="5478858" y="1668513"/>
              <a:ext cx="1082469" cy="863394"/>
            </a:xfrm>
            <a:custGeom>
              <a:avLst/>
              <a:gdLst>
                <a:gd name="connsiteX0" fmla="*/ 0 w 863394"/>
                <a:gd name="connsiteY0" fmla="*/ 431697 h 863394"/>
                <a:gd name="connsiteX1" fmla="*/ 431697 w 863394"/>
                <a:gd name="connsiteY1" fmla="*/ 0 h 863394"/>
                <a:gd name="connsiteX2" fmla="*/ 863394 w 863394"/>
                <a:gd name="connsiteY2" fmla="*/ 431697 h 863394"/>
                <a:gd name="connsiteX3" fmla="*/ 431697 w 863394"/>
                <a:gd name="connsiteY3" fmla="*/ 863394 h 863394"/>
                <a:gd name="connsiteX4" fmla="*/ 0 w 863394"/>
                <a:gd name="connsiteY4" fmla="*/ 431697 h 863394"/>
                <a:gd name="connsiteX0" fmla="*/ 0 w 1082469"/>
                <a:gd name="connsiteY0" fmla="*/ 431697 h 863394"/>
                <a:gd name="connsiteX1" fmla="*/ 431697 w 1082469"/>
                <a:gd name="connsiteY1" fmla="*/ 0 h 863394"/>
                <a:gd name="connsiteX2" fmla="*/ 1082469 w 1082469"/>
                <a:gd name="connsiteY2" fmla="*/ 431697 h 863394"/>
                <a:gd name="connsiteX3" fmla="*/ 431697 w 1082469"/>
                <a:gd name="connsiteY3" fmla="*/ 863394 h 863394"/>
                <a:gd name="connsiteX4" fmla="*/ 0 w 1082469"/>
                <a:gd name="connsiteY4" fmla="*/ 431697 h 863394"/>
                <a:gd name="connsiteX0" fmla="*/ 0 w 1082469"/>
                <a:gd name="connsiteY0" fmla="*/ 431697 h 863394"/>
                <a:gd name="connsiteX1" fmla="*/ 431697 w 1082469"/>
                <a:gd name="connsiteY1" fmla="*/ 0 h 863394"/>
                <a:gd name="connsiteX2" fmla="*/ 1082469 w 1082469"/>
                <a:gd name="connsiteY2" fmla="*/ 431697 h 863394"/>
                <a:gd name="connsiteX3" fmla="*/ 431697 w 1082469"/>
                <a:gd name="connsiteY3" fmla="*/ 863394 h 863394"/>
                <a:gd name="connsiteX4" fmla="*/ 0 w 1082469"/>
                <a:gd name="connsiteY4" fmla="*/ 431697 h 863394"/>
                <a:gd name="connsiteX0" fmla="*/ 0 w 1082469"/>
                <a:gd name="connsiteY0" fmla="*/ 431697 h 863394"/>
                <a:gd name="connsiteX1" fmla="*/ 431697 w 1082469"/>
                <a:gd name="connsiteY1" fmla="*/ 0 h 863394"/>
                <a:gd name="connsiteX2" fmla="*/ 1082469 w 1082469"/>
                <a:gd name="connsiteY2" fmla="*/ 431697 h 863394"/>
                <a:gd name="connsiteX3" fmla="*/ 431697 w 1082469"/>
                <a:gd name="connsiteY3" fmla="*/ 863394 h 863394"/>
                <a:gd name="connsiteX4" fmla="*/ 0 w 1082469"/>
                <a:gd name="connsiteY4" fmla="*/ 431697 h 86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69" h="863394">
                  <a:moveTo>
                    <a:pt x="0" y="431697"/>
                  </a:moveTo>
                  <a:cubicBezTo>
                    <a:pt x="0" y="193277"/>
                    <a:pt x="251286" y="0"/>
                    <a:pt x="431697" y="0"/>
                  </a:cubicBezTo>
                  <a:cubicBezTo>
                    <a:pt x="612108" y="0"/>
                    <a:pt x="863394" y="231377"/>
                    <a:pt x="1082469" y="431697"/>
                  </a:cubicBezTo>
                  <a:cubicBezTo>
                    <a:pt x="891969" y="603442"/>
                    <a:pt x="612108" y="863394"/>
                    <a:pt x="431697" y="863394"/>
                  </a:cubicBezTo>
                  <a:cubicBezTo>
                    <a:pt x="251286" y="863394"/>
                    <a:pt x="0" y="670117"/>
                    <a:pt x="0" y="431697"/>
                  </a:cubicBezTo>
                  <a:close/>
                </a:path>
              </a:pathLst>
            </a:custGeom>
            <a:solidFill>
              <a:srgbClr val="457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C43599CB-BDD2-4E7B-A5E9-4D2A94A0B5C8}"/>
                </a:ext>
              </a:extLst>
            </p:cNvPr>
            <p:cNvCxnSpPr>
              <a:cxnSpLocks/>
            </p:cNvCxnSpPr>
            <p:nvPr/>
          </p:nvCxnSpPr>
          <p:spPr>
            <a:xfrm>
              <a:off x="6464676" y="2100210"/>
              <a:ext cx="5176568" cy="0"/>
            </a:xfrm>
            <a:prstGeom prst="line">
              <a:avLst/>
            </a:prstGeom>
            <a:ln w="38100">
              <a:solidFill>
                <a:srgbClr val="45719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5F4A2C15-939F-4911-BB68-BDA88A4C2836}"/>
                </a:ext>
              </a:extLst>
            </p:cNvPr>
            <p:cNvSpPr txBox="1"/>
            <p:nvPr/>
          </p:nvSpPr>
          <p:spPr>
            <a:xfrm>
              <a:off x="6464676" y="1731122"/>
              <a:ext cx="5176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457194"/>
                  </a:solidFill>
                </a:rPr>
                <a:t>작품의 특징</a:t>
              </a:r>
              <a:r>
                <a:rPr lang="en-US" altLang="ko-KR" dirty="0">
                  <a:solidFill>
                    <a:srgbClr val="457194"/>
                  </a:solidFill>
                </a:rPr>
                <a:t>, </a:t>
              </a:r>
              <a:r>
                <a:rPr lang="ko-KR" altLang="en-US" dirty="0">
                  <a:solidFill>
                    <a:srgbClr val="457194"/>
                  </a:solidFill>
                </a:rPr>
                <a:t>결과 및 향후 계획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="" xmlns:a16="http://schemas.microsoft.com/office/drawing/2014/main" id="{3F4E9F63-17B2-422B-B102-53637054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039" y="1798154"/>
              <a:ext cx="603623" cy="60362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AD8364E1-7C1F-4543-8E98-504CFF8E0412}"/>
              </a:ext>
            </a:extLst>
          </p:cNvPr>
          <p:cNvGrpSpPr/>
          <p:nvPr/>
        </p:nvGrpSpPr>
        <p:grpSpPr>
          <a:xfrm>
            <a:off x="4581815" y="5393961"/>
            <a:ext cx="6162386" cy="863394"/>
            <a:chOff x="4581815" y="4375083"/>
            <a:chExt cx="6162386" cy="863394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DBEB49F-6213-4D67-8E5C-D067B975EB51}"/>
                </a:ext>
              </a:extLst>
            </p:cNvPr>
            <p:cNvGrpSpPr/>
            <p:nvPr/>
          </p:nvGrpSpPr>
          <p:grpSpPr>
            <a:xfrm>
              <a:off x="4581815" y="4375083"/>
              <a:ext cx="6162386" cy="863394"/>
              <a:chOff x="4581815" y="805119"/>
              <a:chExt cx="6162386" cy="863394"/>
            </a:xfrm>
          </p:grpSpPr>
          <p:sp>
            <p:nvSpPr>
              <p:cNvPr id="64" name="타원 9">
                <a:extLst>
                  <a:ext uri="{FF2B5EF4-FFF2-40B4-BE49-F238E27FC236}">
                    <a16:creationId xmlns="" xmlns:a16="http://schemas.microsoft.com/office/drawing/2014/main" id="{C4954B6A-6F6A-4013-8F11-8D003F59ECA5}"/>
                  </a:ext>
                </a:extLst>
              </p:cNvPr>
              <p:cNvSpPr/>
              <p:nvPr/>
            </p:nvSpPr>
            <p:spPr>
              <a:xfrm>
                <a:off x="4581815" y="805119"/>
                <a:ext cx="1082469" cy="863394"/>
              </a:xfrm>
              <a:custGeom>
                <a:avLst/>
                <a:gdLst>
                  <a:gd name="connsiteX0" fmla="*/ 0 w 863394"/>
                  <a:gd name="connsiteY0" fmla="*/ 431697 h 863394"/>
                  <a:gd name="connsiteX1" fmla="*/ 431697 w 863394"/>
                  <a:gd name="connsiteY1" fmla="*/ 0 h 863394"/>
                  <a:gd name="connsiteX2" fmla="*/ 863394 w 863394"/>
                  <a:gd name="connsiteY2" fmla="*/ 431697 h 863394"/>
                  <a:gd name="connsiteX3" fmla="*/ 431697 w 863394"/>
                  <a:gd name="connsiteY3" fmla="*/ 863394 h 863394"/>
                  <a:gd name="connsiteX4" fmla="*/ 0 w 863394"/>
                  <a:gd name="connsiteY4" fmla="*/ 431697 h 863394"/>
                  <a:gd name="connsiteX0" fmla="*/ 0 w 1082469"/>
                  <a:gd name="connsiteY0" fmla="*/ 431697 h 863394"/>
                  <a:gd name="connsiteX1" fmla="*/ 431697 w 1082469"/>
                  <a:gd name="connsiteY1" fmla="*/ 0 h 863394"/>
                  <a:gd name="connsiteX2" fmla="*/ 1082469 w 1082469"/>
                  <a:gd name="connsiteY2" fmla="*/ 431697 h 863394"/>
                  <a:gd name="connsiteX3" fmla="*/ 431697 w 1082469"/>
                  <a:gd name="connsiteY3" fmla="*/ 863394 h 863394"/>
                  <a:gd name="connsiteX4" fmla="*/ 0 w 1082469"/>
                  <a:gd name="connsiteY4" fmla="*/ 431697 h 863394"/>
                  <a:gd name="connsiteX0" fmla="*/ 0 w 1082469"/>
                  <a:gd name="connsiteY0" fmla="*/ 431697 h 863394"/>
                  <a:gd name="connsiteX1" fmla="*/ 431697 w 1082469"/>
                  <a:gd name="connsiteY1" fmla="*/ 0 h 863394"/>
                  <a:gd name="connsiteX2" fmla="*/ 1082469 w 1082469"/>
                  <a:gd name="connsiteY2" fmla="*/ 431697 h 863394"/>
                  <a:gd name="connsiteX3" fmla="*/ 431697 w 1082469"/>
                  <a:gd name="connsiteY3" fmla="*/ 863394 h 863394"/>
                  <a:gd name="connsiteX4" fmla="*/ 0 w 1082469"/>
                  <a:gd name="connsiteY4" fmla="*/ 431697 h 863394"/>
                  <a:gd name="connsiteX0" fmla="*/ 0 w 1082469"/>
                  <a:gd name="connsiteY0" fmla="*/ 431697 h 863394"/>
                  <a:gd name="connsiteX1" fmla="*/ 431697 w 1082469"/>
                  <a:gd name="connsiteY1" fmla="*/ 0 h 863394"/>
                  <a:gd name="connsiteX2" fmla="*/ 1082469 w 1082469"/>
                  <a:gd name="connsiteY2" fmla="*/ 431697 h 863394"/>
                  <a:gd name="connsiteX3" fmla="*/ 431697 w 1082469"/>
                  <a:gd name="connsiteY3" fmla="*/ 863394 h 863394"/>
                  <a:gd name="connsiteX4" fmla="*/ 0 w 1082469"/>
                  <a:gd name="connsiteY4" fmla="*/ 431697 h 863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469" h="863394">
                    <a:moveTo>
                      <a:pt x="0" y="431697"/>
                    </a:moveTo>
                    <a:cubicBezTo>
                      <a:pt x="0" y="193277"/>
                      <a:pt x="251286" y="0"/>
                      <a:pt x="431697" y="0"/>
                    </a:cubicBezTo>
                    <a:cubicBezTo>
                      <a:pt x="612108" y="0"/>
                      <a:pt x="863394" y="231377"/>
                      <a:pt x="1082469" y="431697"/>
                    </a:cubicBezTo>
                    <a:cubicBezTo>
                      <a:pt x="891969" y="603442"/>
                      <a:pt x="612108" y="863394"/>
                      <a:pt x="431697" y="863394"/>
                    </a:cubicBezTo>
                    <a:cubicBezTo>
                      <a:pt x="251286" y="863394"/>
                      <a:pt x="0" y="670117"/>
                      <a:pt x="0" y="431697"/>
                    </a:cubicBezTo>
                    <a:close/>
                  </a:path>
                </a:pathLst>
              </a:custGeom>
              <a:solidFill>
                <a:srgbClr val="2A3F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0E6C097C-5044-4E88-BD21-C248E6D08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7633" y="1236816"/>
                <a:ext cx="5176568" cy="0"/>
              </a:xfrm>
              <a:prstGeom prst="line">
                <a:avLst/>
              </a:prstGeom>
              <a:ln w="38100">
                <a:solidFill>
                  <a:srgbClr val="2A3F5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5395AF8E-0F18-42CD-813D-767E06DD42B2}"/>
                  </a:ext>
                </a:extLst>
              </p:cNvPr>
              <p:cNvSpPr txBox="1"/>
              <p:nvPr/>
            </p:nvSpPr>
            <p:spPr>
              <a:xfrm>
                <a:off x="5567633" y="867728"/>
                <a:ext cx="51765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2A3F52"/>
                    </a:solidFill>
                  </a:rPr>
                  <a:t>시연 영상 및 참고 문헌</a:t>
                </a:r>
              </a:p>
            </p:txBody>
          </p:sp>
        </p:grpSp>
        <p:pic>
          <p:nvPicPr>
            <p:cNvPr id="66" name="그림 65">
              <a:extLst>
                <a:ext uri="{FF2B5EF4-FFF2-40B4-BE49-F238E27FC236}">
                  <a16:creationId xmlns="" xmlns:a16="http://schemas.microsoft.com/office/drawing/2014/main" id="{4829DA3C-0C3F-4ACA-9905-8274F4072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357" y="4498941"/>
              <a:ext cx="295594" cy="295594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="" xmlns:a16="http://schemas.microsoft.com/office/drawing/2014/main" id="{2F1A0049-5E6D-4A29-B106-0DC45F477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165" y="4840602"/>
              <a:ext cx="351622" cy="274018"/>
            </a:xfrm>
            <a:prstGeom prst="rect">
              <a:avLst/>
            </a:prstGeom>
          </p:spPr>
        </p:pic>
        <p:cxnSp>
          <p:nvCxnSpPr>
            <p:cNvPr id="68" name="직선 연결선 67">
              <a:extLst>
                <a:ext uri="{FF2B5EF4-FFF2-40B4-BE49-F238E27FC236}">
                  <a16:creationId xmlns="" xmlns:a16="http://schemas.microsoft.com/office/drawing/2014/main" id="{FC1E8223-8E73-46C5-99BA-F53D39ED0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0716" y="4571089"/>
              <a:ext cx="519918" cy="4713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사각형: 둥근 모서리 70">
            <a:extLst>
              <a:ext uri="{FF2B5EF4-FFF2-40B4-BE49-F238E27FC236}">
                <a16:creationId xmlns="" xmlns:a16="http://schemas.microsoft.com/office/drawing/2014/main" id="{A74ECFA9-65C3-4079-BE7E-D4857E931F4D}"/>
              </a:ext>
            </a:extLst>
          </p:cNvPr>
          <p:cNvSpPr/>
          <p:nvPr/>
        </p:nvSpPr>
        <p:spPr>
          <a:xfrm>
            <a:off x="5219700" y="542073"/>
            <a:ext cx="5524501" cy="468860"/>
          </a:xfrm>
          <a:prstGeom prst="roundRect">
            <a:avLst/>
          </a:prstGeom>
          <a:solidFill>
            <a:srgbClr val="2A3F52"/>
          </a:solidFill>
          <a:ln w="31750">
            <a:solidFill>
              <a:srgbClr val="2A3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15793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2456604-C3B5-4593-89AC-199349BF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8557765" cy="60497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여기 지금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2801CFC-A3DC-4491-ABB7-DECB3E800D3B}"/>
              </a:ext>
            </a:extLst>
          </p:cNvPr>
          <p:cNvSpPr txBox="1"/>
          <p:nvPr/>
        </p:nvSpPr>
        <p:spPr>
          <a:xfrm>
            <a:off x="921320" y="1224459"/>
            <a:ext cx="3679255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개발 목적 및 동기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32B43E4-2492-4E8C-8210-006329144D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9" y="1221998"/>
            <a:ext cx="277000" cy="27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959F58-D04F-470A-AACD-5CB61D470E7C}"/>
              </a:ext>
            </a:extLst>
          </p:cNvPr>
          <p:cNvSpPr txBox="1"/>
          <p:nvPr/>
        </p:nvSpPr>
        <p:spPr>
          <a:xfrm>
            <a:off x="446576" y="185738"/>
            <a:ext cx="105365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4571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인하대학교 컴퓨터공학과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B3165ED-2B66-4E27-B565-20D988C3EC46}"/>
              </a:ext>
            </a:extLst>
          </p:cNvPr>
          <p:cNvCxnSpPr>
            <a:cxnSpLocks/>
          </p:cNvCxnSpPr>
          <p:nvPr/>
        </p:nvCxnSpPr>
        <p:spPr>
          <a:xfrm>
            <a:off x="1576873" y="247294"/>
            <a:ext cx="10245013" cy="50575"/>
          </a:xfrm>
          <a:prstGeom prst="line">
            <a:avLst/>
          </a:prstGeom>
          <a:ln w="44450">
            <a:solidFill>
              <a:srgbClr val="457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/>
          <p:cNvSpPr txBox="1">
            <a:spLocks/>
          </p:cNvSpPr>
          <p:nvPr/>
        </p:nvSpPr>
        <p:spPr>
          <a:xfrm>
            <a:off x="557660" y="18269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아이디어</a:t>
            </a:r>
            <a:endParaRPr lang="en-US" altLang="ko-KR" sz="1800" dirty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일반적인 </a:t>
            </a:r>
            <a:r>
              <a:rPr lang="ko-KR" altLang="en-US" sz="1600" dirty="0"/>
              <a:t>신문이나 온라인 광고의 범위는 전역적이지만</a:t>
            </a:r>
            <a:r>
              <a:rPr lang="en-US" altLang="ko-KR" sz="1600" dirty="0"/>
              <a:t>, </a:t>
            </a:r>
            <a:r>
              <a:rPr lang="ko-KR" altLang="en-US" sz="1600" dirty="0"/>
              <a:t>보통의 </a:t>
            </a:r>
            <a:r>
              <a:rPr lang="ko-KR" altLang="en-US" sz="1600" dirty="0" err="1"/>
              <a:t>전단지</a:t>
            </a:r>
            <a:r>
              <a:rPr lang="ko-KR" altLang="en-US" sz="1600" dirty="0"/>
              <a:t> 광고는 지역적이고 짧은 시간의 범위를 갖는다</a:t>
            </a:r>
            <a:r>
              <a:rPr lang="en-US" altLang="ko-KR" sz="1600" dirty="0" smtClean="0"/>
              <a:t>.</a:t>
            </a:r>
          </a:p>
          <a:p>
            <a:pPr marL="1200150" lvl="2" indent="-285750" algn="l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점심시간에 </a:t>
            </a:r>
            <a:r>
              <a:rPr lang="ko-KR" altLang="en-US" sz="1600" dirty="0"/>
              <a:t>대학교 후문 지역에서 근처 음식점 할인 쿠폰 정보</a:t>
            </a:r>
            <a:endParaRPr lang="en-US" altLang="ko-KR" sz="1600" dirty="0"/>
          </a:p>
          <a:p>
            <a:pPr marL="1200150" lvl="2" indent="-285750" algn="l">
              <a:buFont typeface="Wingdings" panose="05000000000000000000" pitchFamily="2" charset="2"/>
              <a:buChar char="ü"/>
            </a:pPr>
            <a:r>
              <a:rPr lang="ko-KR" altLang="en-US" sz="1600" dirty="0"/>
              <a:t>극장에서 영화 시작 전 공석이 많을 때</a:t>
            </a:r>
            <a:r>
              <a:rPr lang="en-US" altLang="ko-KR" sz="1600" dirty="0"/>
              <a:t>, 20~30 </a:t>
            </a:r>
            <a:r>
              <a:rPr lang="ko-KR" altLang="en-US" sz="1600" dirty="0"/>
              <a:t>분 범위에 있는 사람에게 </a:t>
            </a:r>
            <a:r>
              <a:rPr lang="en-US" altLang="ko-KR" sz="1600" dirty="0"/>
              <a:t>50% </a:t>
            </a:r>
            <a:r>
              <a:rPr lang="ko-KR" altLang="en-US" sz="1600" dirty="0"/>
              <a:t>할인 쿠폰 발송</a:t>
            </a:r>
            <a:endParaRPr lang="en-US" altLang="ko-KR" sz="1600" dirty="0"/>
          </a:p>
          <a:p>
            <a:pPr marL="1200150" lvl="2" indent="-285750" algn="l">
              <a:buFont typeface="Wingdings" panose="05000000000000000000" pitchFamily="2" charset="2"/>
              <a:buChar char="ü"/>
            </a:pPr>
            <a:r>
              <a:rPr lang="ko-KR" altLang="en-US" sz="1600" dirty="0"/>
              <a:t>유통 기한 마감이 다가오는 </a:t>
            </a:r>
            <a:r>
              <a:rPr lang="ko-KR" altLang="en-US" sz="1600" dirty="0" err="1"/>
              <a:t>마트의</a:t>
            </a:r>
            <a:r>
              <a:rPr lang="ko-KR" altLang="en-US" sz="1600" dirty="0"/>
              <a:t> 신선식품 할인정보를 동네 주민들에게 전송</a:t>
            </a:r>
            <a:endParaRPr lang="en-US" altLang="ko-KR" sz="1600" dirty="0"/>
          </a:p>
          <a:p>
            <a:pPr lvl="1" algn="l"/>
            <a:endParaRPr lang="en-US" altLang="ko-KR" sz="16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서비스 이용 효과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광고주의 장점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ü"/>
            </a:pPr>
            <a:r>
              <a:rPr lang="ko-KR" altLang="en-US" sz="1600" dirty="0" err="1" smtClean="0"/>
              <a:t>전단지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인쇄 비용과 배포 인건비 등 비용 </a:t>
            </a:r>
            <a:r>
              <a:rPr lang="ko-KR" altLang="en-US" sz="1600" dirty="0" smtClean="0"/>
              <a:t>절감</a:t>
            </a:r>
            <a:endParaRPr lang="en-US" altLang="ko-KR" sz="1600" dirty="0"/>
          </a:p>
          <a:p>
            <a:pPr marL="1200150" lvl="2" indent="-285750" algn="l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인쇄나 </a:t>
            </a:r>
            <a:r>
              <a:rPr lang="ko-KR" altLang="en-US" sz="1600" dirty="0"/>
              <a:t>아르바이트 구인으로 인한 준비 시간 필요 없이</a:t>
            </a:r>
            <a:r>
              <a:rPr lang="en-US" altLang="ko-KR" sz="1600" dirty="0"/>
              <a:t>,</a:t>
            </a:r>
            <a:r>
              <a:rPr lang="ko-KR" altLang="en-US" sz="1600" dirty="0"/>
              <a:t> 바로 등록하여 원하는 거리 범위에 있는 고객들에게 즉시 </a:t>
            </a:r>
            <a:r>
              <a:rPr lang="ko-KR" altLang="en-US" sz="1600" dirty="0" err="1"/>
              <a:t>푸시</a:t>
            </a:r>
            <a:r>
              <a:rPr lang="ko-KR" altLang="en-US" sz="1600" dirty="0"/>
              <a:t> 전송</a:t>
            </a:r>
            <a:endParaRPr lang="en-US" altLang="ko-KR" sz="1600" dirty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/>
              <a:t>사용자의 </a:t>
            </a:r>
            <a:r>
              <a:rPr lang="ko-KR" altLang="en-US" sz="1600" dirty="0" smtClean="0"/>
              <a:t>편리성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수신 </a:t>
            </a:r>
            <a:r>
              <a:rPr lang="ko-KR" altLang="en-US" sz="1600" dirty="0"/>
              <a:t>즉시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근처에서 바로 </a:t>
            </a:r>
            <a:r>
              <a:rPr lang="ko-KR" altLang="en-US" sz="1600" dirty="0"/>
              <a:t>사용할 수 있는 할인이나 이벤트 정보 획득</a:t>
            </a:r>
            <a:endParaRPr lang="en-US" altLang="ko-KR" sz="1600" dirty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 algn="l"/>
            <a:endParaRPr lang="ko-KR" altLang="en-US" dirty="0"/>
          </a:p>
          <a:p>
            <a:pPr algn="l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69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2456604-C3B5-4593-89AC-199349BF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8557765" cy="60497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여기 지금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C2AD56C-376A-49B8-8D30-F80E3C307333}"/>
              </a:ext>
            </a:extLst>
          </p:cNvPr>
          <p:cNvSpPr txBox="1"/>
          <p:nvPr/>
        </p:nvSpPr>
        <p:spPr>
          <a:xfrm>
            <a:off x="921320" y="1224459"/>
            <a:ext cx="3679255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작품 개요 및 시스템 개요도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0E1009D-706C-49A6-8D1B-DD1524F81E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9" y="1237417"/>
            <a:ext cx="277000" cy="246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25D3DA5-AC0A-4A44-A25C-435C2A03E17A}"/>
              </a:ext>
            </a:extLst>
          </p:cNvPr>
          <p:cNvSpPr txBox="1"/>
          <p:nvPr/>
        </p:nvSpPr>
        <p:spPr>
          <a:xfrm>
            <a:off x="446576" y="185738"/>
            <a:ext cx="105365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4571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인하대학교 컴퓨터공학과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191FDF07-24B3-404D-9D2A-2AE3973018FE}"/>
              </a:ext>
            </a:extLst>
          </p:cNvPr>
          <p:cNvCxnSpPr>
            <a:cxnSpLocks/>
          </p:cNvCxnSpPr>
          <p:nvPr/>
        </p:nvCxnSpPr>
        <p:spPr>
          <a:xfrm>
            <a:off x="1576873" y="247294"/>
            <a:ext cx="10245013" cy="50575"/>
          </a:xfrm>
          <a:prstGeom prst="line">
            <a:avLst/>
          </a:prstGeom>
          <a:ln w="44450">
            <a:solidFill>
              <a:srgbClr val="457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98" y="1224459"/>
            <a:ext cx="5655988" cy="4892819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74199" y="1940380"/>
            <a:ext cx="52464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사용자 계정 유형 및 사이트 분리    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광고주 </a:t>
            </a:r>
            <a:r>
              <a:rPr lang="en-US" altLang="ko-KR" sz="1600" dirty="0" smtClean="0"/>
              <a:t>vs </a:t>
            </a:r>
            <a:r>
              <a:rPr lang="ko-KR" altLang="en-US" sz="1600" dirty="0" smtClean="0"/>
              <a:t>일반사용자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광고주는 </a:t>
            </a:r>
            <a:r>
              <a:rPr lang="en-US" altLang="ko-KR" sz="1600" dirty="0" smtClean="0"/>
              <a:t>PC </a:t>
            </a:r>
            <a:r>
              <a:rPr lang="ko-KR" altLang="en-US" sz="1600" dirty="0" err="1" smtClean="0"/>
              <a:t>웹페이지를</a:t>
            </a:r>
            <a:r>
              <a:rPr lang="ko-KR" altLang="en-US" sz="1600" dirty="0" smtClean="0"/>
              <a:t> 사용하여 </a:t>
            </a:r>
            <a:r>
              <a:rPr lang="ko-KR" altLang="en-US" sz="1600" dirty="0" err="1" smtClean="0"/>
              <a:t>전단지를</a:t>
            </a:r>
            <a:r>
              <a:rPr lang="ko-KR" altLang="en-US" sz="1600" dirty="0" smtClean="0"/>
              <a:t> 등록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사용자는 휴대폰 </a:t>
            </a:r>
            <a:r>
              <a:rPr lang="ko-KR" altLang="en-US" sz="1600" dirty="0" err="1" smtClean="0"/>
              <a:t>앱을</a:t>
            </a:r>
            <a:r>
              <a:rPr lang="ko-KR" altLang="en-US" sz="1600" dirty="0" smtClean="0"/>
              <a:t> 이용하여 </a:t>
            </a:r>
            <a:r>
              <a:rPr lang="ko-KR" altLang="en-US" sz="1600" dirty="0" err="1" smtClean="0"/>
              <a:t>전단지</a:t>
            </a:r>
            <a:r>
              <a:rPr lang="ko-KR" altLang="en-US" sz="1600" dirty="0" smtClean="0"/>
              <a:t> 정보 획득</a:t>
            </a:r>
            <a:endParaRPr lang="en-US" altLang="ko-KR" sz="16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시스템 동작 원리 </a:t>
            </a:r>
            <a:endParaRPr lang="en-US" altLang="ko-KR" sz="1800" dirty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r>
              <a:rPr lang="ko-KR" altLang="en-US" sz="1600" dirty="0" smtClean="0"/>
              <a:t>광고주는 지도에서 위치와 범위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반경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이벤트 시각을 지정하여 이벤트 내용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발급 </a:t>
            </a:r>
            <a:r>
              <a:rPr lang="ko-KR" altLang="en-US" sz="1600" dirty="0" err="1" smtClean="0"/>
              <a:t>쿠폰수과</a:t>
            </a:r>
            <a:r>
              <a:rPr lang="ko-KR" altLang="en-US" sz="1600" dirty="0" smtClean="0"/>
              <a:t> 함께 등록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광고주는 </a:t>
            </a:r>
            <a:r>
              <a:rPr lang="ko-KR" altLang="en-US" sz="1600" dirty="0" err="1" smtClean="0"/>
              <a:t>웹페이지를</a:t>
            </a:r>
            <a:r>
              <a:rPr lang="ko-KR" altLang="en-US" sz="1600" dirty="0" smtClean="0"/>
              <a:t> 통해 등록된 이벤트들을 수정하거나 쿠폰 발급 및 사용 내역을 조회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사용자는 휴대폰 </a:t>
            </a:r>
            <a:r>
              <a:rPr lang="ko-KR" altLang="en-US" sz="1600" dirty="0" err="1" smtClean="0"/>
              <a:t>앱을</a:t>
            </a:r>
            <a:r>
              <a:rPr lang="ko-KR" altLang="en-US" sz="1600" dirty="0" smtClean="0"/>
              <a:t> 통해 접속하고 자신의 위치정보를 전송하여 근처의 현재시간 이벤트들을 조회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사용자는 쿠폰을 발급 받아 매장에 가서 사용함</a:t>
            </a:r>
            <a:r>
              <a:rPr lang="en-US" altLang="ko-KR" sz="1600" dirty="0" smtClean="0"/>
              <a:t>.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새로 등록된 이벤트가 있으면 그 범위에 있는 사람들에게 </a:t>
            </a:r>
            <a:r>
              <a:rPr lang="ko-KR" altLang="en-US" sz="1600" dirty="0" smtClean="0">
                <a:solidFill>
                  <a:srgbClr val="FF0000"/>
                </a:solidFill>
              </a:rPr>
              <a:t>정보를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앱으로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푸시하여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접속할 수 있게 함</a:t>
            </a:r>
            <a:r>
              <a:rPr lang="en-US" altLang="ko-KR" sz="1600" dirty="0" smtClean="0"/>
              <a:t>.</a:t>
            </a:r>
          </a:p>
          <a:p>
            <a:pPr lvl="1" algn="l"/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58590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2456604-C3B5-4593-89AC-199349BF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8557765" cy="60497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지금 여기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959F58-D04F-470A-AACD-5CB61D470E7C}"/>
              </a:ext>
            </a:extLst>
          </p:cNvPr>
          <p:cNvSpPr txBox="1"/>
          <p:nvPr/>
        </p:nvSpPr>
        <p:spPr>
          <a:xfrm>
            <a:off x="446576" y="185738"/>
            <a:ext cx="105365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4571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인하대학교 컴퓨터공학과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B3165ED-2B66-4E27-B565-20D988C3EC46}"/>
              </a:ext>
            </a:extLst>
          </p:cNvPr>
          <p:cNvCxnSpPr>
            <a:cxnSpLocks/>
          </p:cNvCxnSpPr>
          <p:nvPr/>
        </p:nvCxnSpPr>
        <p:spPr>
          <a:xfrm>
            <a:off x="1576873" y="247294"/>
            <a:ext cx="10245013" cy="50575"/>
          </a:xfrm>
          <a:prstGeom prst="line">
            <a:avLst/>
          </a:prstGeom>
          <a:ln w="44450">
            <a:solidFill>
              <a:srgbClr val="457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635699" y="1247085"/>
            <a:ext cx="1952496" cy="279460"/>
            <a:chOff x="635699" y="1740242"/>
            <a:chExt cx="1952496" cy="279460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8F90530-A173-4F20-80D0-75D96407A2B6}"/>
                </a:ext>
              </a:extLst>
            </p:cNvPr>
            <p:cNvSpPr txBox="1"/>
            <p:nvPr/>
          </p:nvSpPr>
          <p:spPr>
            <a:xfrm>
              <a:off x="921320" y="1742703"/>
              <a:ext cx="1666875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ko-KR" altLang="en-US" dirty="0">
                  <a:solidFill>
                    <a:srgbClr val="457194"/>
                  </a:solidFill>
                </a:rPr>
                <a:t>개발 환경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0962A93A-BAB2-4396-897E-3549E140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99" y="1740242"/>
              <a:ext cx="277000" cy="277000"/>
            </a:xfrm>
            <a:prstGeom prst="rect">
              <a:avLst/>
            </a:prstGeom>
          </p:spPr>
        </p:pic>
      </p:grpSp>
      <p:sp>
        <p:nvSpPr>
          <p:cNvPr id="12" name="내용 개체 틀 2"/>
          <p:cNvSpPr txBox="1">
            <a:spLocks/>
          </p:cNvSpPr>
          <p:nvPr/>
        </p:nvSpPr>
        <p:spPr>
          <a:xfrm>
            <a:off x="2385646" y="15460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	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774199" y="1940380"/>
            <a:ext cx="56471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서버환경    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아마존 </a:t>
            </a:r>
            <a:r>
              <a:rPr lang="en-US" altLang="ko-KR" sz="1600" dirty="0" smtClean="0"/>
              <a:t>AWS 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웹 서버 및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서버</a:t>
            </a:r>
            <a:r>
              <a:rPr lang="en-US" altLang="ko-KR" sz="1600" dirty="0" smtClean="0"/>
              <a:t>)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운영소프트웨어 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운영체제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Redhat</a:t>
            </a:r>
            <a:r>
              <a:rPr lang="en-US" altLang="ko-KR" sz="1600" dirty="0" smtClean="0"/>
              <a:t> Linux 7.5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err="1" smtClean="0"/>
              <a:t>웹서버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Apache 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데이터베이스 서버</a:t>
            </a:r>
            <a:r>
              <a:rPr lang="en-US" altLang="ko-KR" sz="1600" dirty="0" smtClean="0"/>
              <a:t>: MySQL 8 community server</a:t>
            </a:r>
            <a:r>
              <a:rPr lang="en-US" altLang="ko-KR" sz="1800" dirty="0" smtClean="0"/>
              <a:t> 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개발 언어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err="1" smtClean="0"/>
              <a:t>웹어플리케이션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PHP5.6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UI : </a:t>
            </a:r>
            <a:r>
              <a:rPr lang="en-US" altLang="ko-KR" sz="1600" dirty="0" err="1" smtClean="0"/>
              <a:t>BootStrap</a:t>
            </a:r>
            <a:r>
              <a:rPr lang="en-US" altLang="ko-KR" sz="1600" dirty="0" smtClean="0"/>
              <a:t> 3.0, </a:t>
            </a: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웹페이지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앱</a:t>
            </a:r>
            <a:r>
              <a:rPr lang="en-US" altLang="ko-KR" sz="1600" dirty="0" smtClean="0"/>
              <a:t>: Android Studio, Java, 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webview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활용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Database Query : MySQL workbench 8</a:t>
            </a:r>
            <a:endParaRPr lang="en-US" altLang="ko-KR" sz="18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도메인 정보</a:t>
            </a:r>
            <a:r>
              <a:rPr lang="en-US" altLang="ko-KR" sz="1800" dirty="0" smtClean="0"/>
              <a:t>		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www.mynowhere.xyz</a:t>
            </a: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6174737" y="1940380"/>
            <a:ext cx="56471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외부 사용 </a:t>
            </a:r>
            <a:r>
              <a:rPr lang="en-US" altLang="ko-KR" sz="1800" dirty="0" smtClean="0"/>
              <a:t>API</a:t>
            </a:r>
            <a:r>
              <a:rPr lang="ko-KR" altLang="en-US" sz="1800" dirty="0" smtClean="0"/>
              <a:t>    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다음 </a:t>
            </a:r>
            <a:r>
              <a:rPr lang="en-US" altLang="ko-KR" sz="1600" dirty="0" smtClean="0"/>
              <a:t>maps API</a:t>
            </a:r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err="1" smtClean="0"/>
              <a:t>지도그리기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지도에 위치 좌표 얻기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반경 구하기</a:t>
            </a:r>
            <a:endParaRPr lang="en-US" altLang="ko-KR" sz="14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지도 위치의 주소 알아오기</a:t>
            </a:r>
            <a:endParaRPr lang="en-US" altLang="ko-KR" sz="14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카카오 우편번호 검색 </a:t>
            </a:r>
            <a:r>
              <a:rPr lang="en-US" altLang="ko-KR" sz="1600" dirty="0" smtClean="0"/>
              <a:t>API</a:t>
            </a:r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다음 우편번호 검색 </a:t>
            </a:r>
            <a:r>
              <a:rPr lang="en-US" altLang="ko-KR" sz="1400" dirty="0" smtClean="0"/>
              <a:t>API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Firebase Cloud Messaging</a:t>
            </a:r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광고 이벤트 정보를 </a:t>
            </a:r>
            <a:r>
              <a:rPr lang="ko-KR" altLang="en-US" sz="1400" dirty="0" err="1" smtClean="0"/>
              <a:t>앱에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푸시</a:t>
            </a:r>
            <a:endParaRPr lang="en-US" altLang="ko-KR" sz="14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QR</a:t>
            </a:r>
            <a:r>
              <a:rPr lang="ko-KR" altLang="en-US" sz="1600" dirty="0" smtClean="0"/>
              <a:t>코드 생성 </a:t>
            </a:r>
            <a:r>
              <a:rPr lang="en-US" altLang="ko-KR" sz="1600" dirty="0" smtClean="0"/>
              <a:t>API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179" y="3622656"/>
            <a:ext cx="1304925" cy="352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542" y="2226334"/>
            <a:ext cx="666750" cy="638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971" y="5679188"/>
            <a:ext cx="2261915" cy="6343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413" y="5729743"/>
            <a:ext cx="1400175" cy="5619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891" y="5331293"/>
            <a:ext cx="1619250" cy="1047750"/>
          </a:xfrm>
          <a:prstGeom prst="rect">
            <a:avLst/>
          </a:prstGeom>
        </p:spPr>
      </p:pic>
      <p:sp>
        <p:nvSpPr>
          <p:cNvPr id="23" name="AutoShape 6" descr="https://developer.android.com/studio/images/home/android-studio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4386" y="5082074"/>
            <a:ext cx="2857500" cy="3619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3031" y="13715844"/>
            <a:ext cx="66457" cy="46196"/>
          </a:xfrm>
          <a:prstGeom prst="rect">
            <a:avLst/>
          </a:prstGeom>
        </p:spPr>
      </p:pic>
      <p:pic>
        <p:nvPicPr>
          <p:cNvPr id="2056" name="Picture 8" descr="https://getbootstrap.com/docs/4.1/assets/img/bootstrap-stack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93" y="4882507"/>
            <a:ext cx="829900" cy="6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2456604-C3B5-4593-89AC-199349BF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8557765" cy="60497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여기 지금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FF7F40-65B5-4B1F-8B9E-A8CCBDA8823B}"/>
              </a:ext>
            </a:extLst>
          </p:cNvPr>
          <p:cNvSpPr txBox="1"/>
          <p:nvPr/>
        </p:nvSpPr>
        <p:spPr>
          <a:xfrm>
            <a:off x="921319" y="1224459"/>
            <a:ext cx="6365306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개발 </a:t>
            </a:r>
            <a:r>
              <a:rPr lang="ko-KR" altLang="en-US" dirty="0" smtClean="0">
                <a:solidFill>
                  <a:srgbClr val="457194"/>
                </a:solidFill>
              </a:rPr>
              <a:t>내용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E231B0B-F41D-4A1E-AB83-496344BA5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9" y="1221998"/>
            <a:ext cx="277000" cy="27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9773E1-5F2C-4ACD-AAD7-B8DF6FB739A2}"/>
              </a:ext>
            </a:extLst>
          </p:cNvPr>
          <p:cNvSpPr txBox="1"/>
          <p:nvPr/>
        </p:nvSpPr>
        <p:spPr>
          <a:xfrm>
            <a:off x="446576" y="185738"/>
            <a:ext cx="105365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4571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인하대학교 컴퓨터공학과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14BE2E26-A36C-43CD-B968-A477533772B4}"/>
              </a:ext>
            </a:extLst>
          </p:cNvPr>
          <p:cNvCxnSpPr>
            <a:cxnSpLocks/>
          </p:cNvCxnSpPr>
          <p:nvPr/>
        </p:nvCxnSpPr>
        <p:spPr>
          <a:xfrm>
            <a:off x="1576873" y="247294"/>
            <a:ext cx="10245013" cy="50575"/>
          </a:xfrm>
          <a:prstGeom prst="line">
            <a:avLst/>
          </a:prstGeom>
          <a:ln w="44450">
            <a:solidFill>
              <a:srgbClr val="457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3066" y="1594462"/>
            <a:ext cx="799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데이터베이스 논리 설계 및 물리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(</a:t>
            </a:r>
            <a:r>
              <a:rPr lang="en-US" altLang="ko-KR" dirty="0" smtClean="0"/>
              <a:t>ERD)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 Workbench 8.0 </a:t>
            </a:r>
            <a:r>
              <a:rPr lang="ko-KR" altLang="en-US" dirty="0"/>
              <a:t>사용 설계 후 </a:t>
            </a:r>
            <a:r>
              <a:rPr lang="en-US" altLang="ko-KR" dirty="0"/>
              <a:t>Forward </a:t>
            </a:r>
            <a:r>
              <a:rPr lang="en-US" altLang="ko-KR" dirty="0" smtClean="0"/>
              <a:t>Engineering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558" y="2217656"/>
            <a:ext cx="5564498" cy="4144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6" y="2356155"/>
            <a:ext cx="4781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2456604-C3B5-4593-89AC-199349BF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8557765" cy="60497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여기 지금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FF7F40-65B5-4B1F-8B9E-A8CCBDA8823B}"/>
              </a:ext>
            </a:extLst>
          </p:cNvPr>
          <p:cNvSpPr txBox="1"/>
          <p:nvPr/>
        </p:nvSpPr>
        <p:spPr>
          <a:xfrm>
            <a:off x="921319" y="1224459"/>
            <a:ext cx="6365306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개발 </a:t>
            </a:r>
            <a:r>
              <a:rPr lang="ko-KR" altLang="en-US" dirty="0" smtClean="0">
                <a:solidFill>
                  <a:srgbClr val="457194"/>
                </a:solidFill>
              </a:rPr>
              <a:t>내용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E231B0B-F41D-4A1E-AB83-496344BA5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9" y="1221998"/>
            <a:ext cx="277000" cy="27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9773E1-5F2C-4ACD-AAD7-B8DF6FB739A2}"/>
              </a:ext>
            </a:extLst>
          </p:cNvPr>
          <p:cNvSpPr txBox="1"/>
          <p:nvPr/>
        </p:nvSpPr>
        <p:spPr>
          <a:xfrm>
            <a:off x="446576" y="185738"/>
            <a:ext cx="105365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4571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인하대학교 컴퓨터공학과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14BE2E26-A36C-43CD-B968-A477533772B4}"/>
              </a:ext>
            </a:extLst>
          </p:cNvPr>
          <p:cNvCxnSpPr>
            <a:cxnSpLocks/>
          </p:cNvCxnSpPr>
          <p:nvPr/>
        </p:nvCxnSpPr>
        <p:spPr>
          <a:xfrm>
            <a:off x="1576873" y="247294"/>
            <a:ext cx="10245013" cy="50575"/>
          </a:xfrm>
          <a:prstGeom prst="line">
            <a:avLst/>
          </a:prstGeom>
          <a:ln w="44450">
            <a:solidFill>
              <a:srgbClr val="457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979624" y="2129061"/>
            <a:ext cx="63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80" y="619482"/>
            <a:ext cx="4040081" cy="27550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79" y="3604723"/>
            <a:ext cx="4040081" cy="2654013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748024" y="1626495"/>
            <a:ext cx="6538601" cy="46322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공통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r>
              <a:rPr lang="ko-KR" altLang="en-US" sz="1700" dirty="0" smtClean="0"/>
              <a:t>회원 가입 페이지</a:t>
            </a:r>
            <a:endParaRPr lang="en-US" altLang="ko-KR" sz="1700" dirty="0" smtClean="0"/>
          </a:p>
          <a:p>
            <a:pPr marL="1200150" lvl="2" indent="-285750" algn="l">
              <a:buFont typeface="Wingdings" panose="05000000000000000000" pitchFamily="2" charset="2"/>
              <a:buChar char="u"/>
            </a:pPr>
            <a:r>
              <a:rPr lang="ko-KR" altLang="en-US" sz="1500" dirty="0" smtClean="0"/>
              <a:t>광고주 가입페이지 와 사용자 가입페이지로 분리</a:t>
            </a:r>
            <a:endParaRPr lang="en-US" altLang="ko-KR" sz="1500" dirty="0" smtClean="0"/>
          </a:p>
          <a:p>
            <a:pPr marL="1200150" lvl="2" indent="-285750" algn="l">
              <a:buFont typeface="Wingdings" panose="05000000000000000000" pitchFamily="2" charset="2"/>
              <a:buChar char="u"/>
            </a:pPr>
            <a:r>
              <a:rPr lang="ko-KR" altLang="en-US" sz="1500" dirty="0" smtClean="0"/>
              <a:t>각기 다른 정보를 </a:t>
            </a:r>
            <a:r>
              <a:rPr lang="ko-KR" altLang="en-US" sz="1500" dirty="0" err="1" smtClean="0"/>
              <a:t>입력받음</a:t>
            </a:r>
            <a:endParaRPr lang="en-US" altLang="ko-KR" sz="1500" dirty="0" smtClean="0"/>
          </a:p>
          <a:p>
            <a:pPr marL="1200150" lvl="2" indent="-285750" algn="l">
              <a:buFont typeface="Wingdings" panose="05000000000000000000" pitchFamily="2" charset="2"/>
              <a:buChar char="u"/>
            </a:pPr>
            <a:r>
              <a:rPr lang="ko-KR" altLang="en-US" sz="1500" dirty="0" smtClean="0"/>
              <a:t>주소 및 우편번호 검색 기능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다음 우편번호 검색 </a:t>
            </a:r>
            <a:r>
              <a:rPr lang="en-US" altLang="ko-KR" sz="1500" dirty="0" smtClean="0"/>
              <a:t>API </a:t>
            </a:r>
            <a:r>
              <a:rPr lang="ko-KR" altLang="en-US" sz="1500" dirty="0" smtClean="0"/>
              <a:t>이용</a:t>
            </a:r>
            <a:r>
              <a:rPr lang="en-US" altLang="ko-KR" sz="1500" dirty="0" smtClean="0"/>
              <a:t>)</a:t>
            </a:r>
          </a:p>
          <a:p>
            <a:pPr marL="742950" lvl="1" indent="-285750" algn="l">
              <a:buFont typeface="Wingdings" panose="05000000000000000000" pitchFamily="2" charset="2"/>
              <a:buChar char="u"/>
            </a:pPr>
            <a:r>
              <a:rPr lang="ko-KR" altLang="en-US" sz="1700" dirty="0" smtClean="0"/>
              <a:t>로그인 페이지</a:t>
            </a:r>
            <a:endParaRPr lang="en-US" altLang="ko-KR" sz="1700" dirty="0" smtClean="0"/>
          </a:p>
          <a:p>
            <a:pPr lvl="1" algn="l"/>
            <a:endParaRPr lang="en-US" altLang="ko-KR" sz="17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광고주 사이트    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이벤트 등록 페이지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이벤트 내용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위치 와 범위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시간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발행 쿠폰 수 등을 입력하여 등록</a:t>
            </a:r>
            <a:endParaRPr lang="en-US" altLang="ko-KR" sz="14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FF0000"/>
                </a:solidFill>
              </a:rPr>
              <a:t>다음 지도에서 마우스로 위치와 범위를 지정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다음 지도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이용</a:t>
            </a:r>
            <a:r>
              <a:rPr lang="en-US" altLang="ko-KR" sz="1400" dirty="0" smtClean="0"/>
              <a:t>)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이벤트 목록 페이지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등록된 모든 이벤트 목록을 표시</a:t>
            </a:r>
            <a:endParaRPr lang="en-US" altLang="ko-KR" sz="14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이벤트의 진행 여부를 표시</a:t>
            </a:r>
            <a:endParaRPr lang="en-US" altLang="ko-KR" sz="14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이벤트 상세보기 및 수정 페이지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이벤트의 내용을 확인하고 내용을 수정할 수 있음</a:t>
            </a:r>
            <a:r>
              <a:rPr lang="en-US" altLang="ko-KR" sz="1400" dirty="0" smtClean="0"/>
              <a:t>.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발행 쿠폰 목록 페이지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발급된 쿠폰의 목록으로 표시</a:t>
            </a:r>
            <a:endParaRPr lang="en-US" altLang="ko-KR" sz="14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err="1" smtClean="0"/>
              <a:t>미발급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발급됨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미사용의 상태를 표시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53740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2456604-C3B5-4593-89AC-199349BF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8557765" cy="60497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여기 지금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FF7F40-65B5-4B1F-8B9E-A8CCBDA8823B}"/>
              </a:ext>
            </a:extLst>
          </p:cNvPr>
          <p:cNvSpPr txBox="1"/>
          <p:nvPr/>
        </p:nvSpPr>
        <p:spPr>
          <a:xfrm>
            <a:off x="921319" y="1224459"/>
            <a:ext cx="6365306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개발 </a:t>
            </a:r>
            <a:r>
              <a:rPr lang="ko-KR" altLang="en-US" dirty="0" smtClean="0">
                <a:solidFill>
                  <a:srgbClr val="457194"/>
                </a:solidFill>
              </a:rPr>
              <a:t>내용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E231B0B-F41D-4A1E-AB83-496344BA5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9" y="1221998"/>
            <a:ext cx="277000" cy="27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9773E1-5F2C-4ACD-AAD7-B8DF6FB739A2}"/>
              </a:ext>
            </a:extLst>
          </p:cNvPr>
          <p:cNvSpPr txBox="1"/>
          <p:nvPr/>
        </p:nvSpPr>
        <p:spPr>
          <a:xfrm>
            <a:off x="446576" y="185738"/>
            <a:ext cx="105365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4571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인하대학교 컴퓨터공학과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14BE2E26-A36C-43CD-B968-A477533772B4}"/>
              </a:ext>
            </a:extLst>
          </p:cNvPr>
          <p:cNvCxnSpPr>
            <a:cxnSpLocks/>
          </p:cNvCxnSpPr>
          <p:nvPr/>
        </p:nvCxnSpPr>
        <p:spPr>
          <a:xfrm>
            <a:off x="1576873" y="247294"/>
            <a:ext cx="10245013" cy="50575"/>
          </a:xfrm>
          <a:prstGeom prst="line">
            <a:avLst/>
          </a:prstGeom>
          <a:ln w="44450">
            <a:solidFill>
              <a:srgbClr val="457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979624" y="2129061"/>
            <a:ext cx="63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774199" y="1826975"/>
            <a:ext cx="6538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800" dirty="0" smtClean="0"/>
              <a:t>사용자 </a:t>
            </a:r>
            <a:r>
              <a:rPr lang="ko-KR" altLang="en-US" sz="1800" dirty="0" err="1" smtClean="0"/>
              <a:t>앱</a:t>
            </a:r>
            <a:r>
              <a:rPr lang="ko-KR" altLang="en-US" sz="1800" dirty="0" smtClean="0"/>
              <a:t>   </a:t>
            </a:r>
            <a:endParaRPr lang="en-US" altLang="ko-KR" sz="18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회원 가입 및 로그인 기능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모든 이벤트 보기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등록된 이벤트 중 현재 진행 중인 모든 이벤트 목록을 표시</a:t>
            </a:r>
            <a:endParaRPr lang="en-US" altLang="ko-KR" sz="14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내 주변 이벤트 보기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내 주변의 이벤트의 목록을 표시</a:t>
            </a:r>
            <a:endParaRPr lang="en-US" altLang="ko-KR" sz="14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위치 정보를 서버로 전송함</a:t>
            </a:r>
            <a:r>
              <a:rPr lang="en-US" altLang="ko-KR" sz="1400" dirty="0" smtClean="0"/>
              <a:t>.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이벤트 상세 보기 기능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쿠폰 다운로드  및 사용 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en-US" altLang="ko-KR" sz="1400" dirty="0" smtClean="0">
                <a:solidFill>
                  <a:srgbClr val="FF0000"/>
                </a:solidFill>
              </a:rPr>
              <a:t>QR</a:t>
            </a:r>
            <a:r>
              <a:rPr lang="ko-KR" altLang="en-US" sz="1400" dirty="0" smtClean="0">
                <a:solidFill>
                  <a:srgbClr val="FF0000"/>
                </a:solidFill>
              </a:rPr>
              <a:t>코드로 된 쿠폰 </a:t>
            </a:r>
            <a:r>
              <a:rPr lang="ko-KR" altLang="en-US" sz="1400" dirty="0" smtClean="0"/>
              <a:t>보기 기능</a:t>
            </a:r>
            <a:r>
              <a:rPr lang="en-US" altLang="ko-KR" sz="1400" dirty="0" smtClean="0"/>
              <a:t>(Google QR</a:t>
            </a:r>
            <a:r>
              <a:rPr lang="ko-KR" altLang="en-US" sz="1400" dirty="0" smtClean="0"/>
              <a:t>코드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이용</a:t>
            </a:r>
            <a:r>
              <a:rPr lang="en-US" altLang="ko-KR" sz="1400" dirty="0" smtClean="0"/>
              <a:t>)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다운로드 받은 쿠폰 목록 보기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등록된 이벤트 알림 기능</a:t>
            </a:r>
            <a:endParaRPr lang="en-US" altLang="ko-KR" sz="16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현재 위치에 현재 시간에 사용 가능한 이벤트 등록 시 </a:t>
            </a:r>
            <a:endParaRPr lang="en-US" altLang="ko-KR" sz="1400" dirty="0" smtClean="0"/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서버에서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앱에게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푸시로</a:t>
            </a:r>
            <a:r>
              <a:rPr lang="ko-KR" altLang="en-US" sz="1400" dirty="0" smtClean="0">
                <a:solidFill>
                  <a:srgbClr val="FF0000"/>
                </a:solidFill>
              </a:rPr>
              <a:t> 정보 </a:t>
            </a:r>
            <a:r>
              <a:rPr lang="ko-KR" altLang="en-US" sz="1400" dirty="0" smtClean="0"/>
              <a:t>전송</a:t>
            </a:r>
            <a:r>
              <a:rPr lang="en-US" altLang="ko-KR" sz="1400" dirty="0" smtClean="0"/>
              <a:t>(Google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Cloud messaging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)</a:t>
            </a:r>
          </a:p>
          <a:p>
            <a:pPr marL="1200150" lvl="2" indent="-285750" algn="l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사용자는 </a:t>
            </a:r>
            <a:r>
              <a:rPr lang="ko-KR" altLang="en-US" sz="1400" dirty="0" err="1" smtClean="0"/>
              <a:t>앱으로</a:t>
            </a:r>
            <a:r>
              <a:rPr lang="ko-KR" altLang="en-US" sz="1400" dirty="0" smtClean="0"/>
              <a:t> 도착한 이벤트 정보를 확인</a:t>
            </a:r>
            <a:endParaRPr lang="en-US" altLang="ko-KR" sz="14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343" y="599051"/>
            <a:ext cx="1543095" cy="272910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009" y="3406527"/>
            <a:ext cx="1562429" cy="2821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301" y="3466413"/>
            <a:ext cx="1403385" cy="27835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718" y="639912"/>
            <a:ext cx="1532553" cy="26882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06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2456604-C3B5-4593-89AC-199349BF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60" y="619482"/>
            <a:ext cx="8557765" cy="60497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여기 지금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12F65B1-BE84-4ED9-99C8-A17480CD7DFA}"/>
              </a:ext>
            </a:extLst>
          </p:cNvPr>
          <p:cNvSpPr txBox="1"/>
          <p:nvPr/>
        </p:nvSpPr>
        <p:spPr>
          <a:xfrm>
            <a:off x="921320" y="1224459"/>
            <a:ext cx="3679255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작품의 특징 및 장점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8F0DFEF-103A-4763-856A-B7B0591068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9" y="1221998"/>
            <a:ext cx="277000" cy="27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303F6E0-0ADA-4C8A-B3E4-A72EC3C89316}"/>
              </a:ext>
            </a:extLst>
          </p:cNvPr>
          <p:cNvSpPr txBox="1"/>
          <p:nvPr/>
        </p:nvSpPr>
        <p:spPr>
          <a:xfrm>
            <a:off x="446576" y="185738"/>
            <a:ext cx="105365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4571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인하대학교 컴퓨터공학과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DEAA9FF-805D-4076-B119-79BA2665B744}"/>
              </a:ext>
            </a:extLst>
          </p:cNvPr>
          <p:cNvCxnSpPr>
            <a:cxnSpLocks/>
          </p:cNvCxnSpPr>
          <p:nvPr/>
        </p:nvCxnSpPr>
        <p:spPr>
          <a:xfrm>
            <a:off x="1576873" y="247294"/>
            <a:ext cx="10245013" cy="50575"/>
          </a:xfrm>
          <a:prstGeom prst="line">
            <a:avLst/>
          </a:prstGeom>
          <a:ln w="44450">
            <a:solidFill>
              <a:srgbClr val="457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46C9524-3622-45A4-AF26-FF9297025E90}"/>
              </a:ext>
            </a:extLst>
          </p:cNvPr>
          <p:cNvSpPr txBox="1"/>
          <p:nvPr/>
        </p:nvSpPr>
        <p:spPr>
          <a:xfrm>
            <a:off x="921320" y="3429000"/>
            <a:ext cx="3679255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dirty="0">
                <a:solidFill>
                  <a:srgbClr val="457194"/>
                </a:solidFill>
              </a:rPr>
              <a:t>결과 및 향후 계획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4A206FC-899A-4FC9-8A64-053E28FF5D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9" y="3427621"/>
            <a:ext cx="277000" cy="274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1320" y="1547870"/>
            <a:ext cx="974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err="1" smtClean="0"/>
              <a:t>판매자들은</a:t>
            </a:r>
            <a:r>
              <a:rPr lang="ko-KR" altLang="en-US" dirty="0" smtClean="0"/>
              <a:t> 인건비와 </a:t>
            </a:r>
            <a:r>
              <a:rPr lang="ko-KR" altLang="en-US" dirty="0" err="1" smtClean="0"/>
              <a:t>전단지</a:t>
            </a:r>
            <a:r>
              <a:rPr lang="ko-KR" altLang="en-US" dirty="0" smtClean="0"/>
              <a:t> 인쇄비를 절감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smtClean="0"/>
              <a:t>실시간성을 이용한 </a:t>
            </a:r>
            <a:r>
              <a:rPr lang="ko-KR" altLang="en-US" dirty="0" smtClean="0"/>
              <a:t>국소 지역 광고효과 </a:t>
            </a:r>
            <a:r>
              <a:rPr lang="ko-KR" altLang="en-US" dirty="0" smtClean="0"/>
              <a:t>극대화 예상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smtClean="0"/>
              <a:t>사용자들은 </a:t>
            </a:r>
            <a:r>
              <a:rPr lang="ko-KR" altLang="en-US" dirty="0" smtClean="0"/>
              <a:t>현재 시각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근처에 있는 여러 이벤트 정보를 획득하여 사용 가능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401" y="3800819"/>
            <a:ext cx="93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 smtClean="0"/>
              <a:t>Native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만드는데 어려움이 있어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Native</a:t>
            </a:r>
            <a:r>
              <a:rPr lang="ko-KR" altLang="en-US" dirty="0" smtClean="0"/>
              <a:t>로 프레임을 만들고 내용은 </a:t>
            </a:r>
            <a:r>
              <a:rPr lang="en-US" altLang="ko-KR" dirty="0" err="1" smtClean="0"/>
              <a:t>Webview</a:t>
            </a:r>
            <a:r>
              <a:rPr lang="ko-KR" altLang="en-US" dirty="0" smtClean="0"/>
              <a:t>로 작업함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향후 </a:t>
            </a:r>
            <a:r>
              <a:rPr lang="en-US" altLang="ko-KR" dirty="0" smtClean="0"/>
              <a:t>Native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확장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smtClean="0"/>
              <a:t>시간이 부족하여 </a:t>
            </a:r>
            <a:r>
              <a:rPr lang="ko-KR" altLang="en-US" dirty="0" smtClean="0"/>
              <a:t>웹 페이지의 필드 검증 등을 완벽하게 처리하지 못하였고 사용자 인터페이스도 효율적으로 설계하지 못하였다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smtClean="0"/>
              <a:t>유료화 모델 도입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광고주가 </a:t>
            </a:r>
            <a:r>
              <a:rPr lang="ko-KR" altLang="en-US" dirty="0" smtClean="0"/>
              <a:t>포인트</a:t>
            </a:r>
            <a:r>
              <a:rPr lang="ko-KR" altLang="en-US" dirty="0" smtClean="0"/>
              <a:t>를 구매하고 광고이벤트 배포 수 당 포인트 차감하는 방식의 유료모델을 도입할 예정이다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0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761</Words>
  <Application>Microsoft Office PowerPoint</Application>
  <PresentationFormat>와이드스크린</PresentationFormat>
  <Paragraphs>147</Paragraphs>
  <Slides>10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나눔스퀘어 ExtraBold</vt:lpstr>
      <vt:lpstr>Wingdings</vt:lpstr>
      <vt:lpstr>Arial</vt:lpstr>
      <vt:lpstr>나눔스퀘어 Bold</vt:lpstr>
      <vt:lpstr>Office 테마</vt:lpstr>
      <vt:lpstr>패키지</vt:lpstr>
      <vt:lpstr>2018  컴퓨터공학 종합설계</vt:lpstr>
      <vt:lpstr>2018  컴퓨터공학 종합설계</vt:lpstr>
      <vt:lpstr>여기 지금</vt:lpstr>
      <vt:lpstr>여기 지금</vt:lpstr>
      <vt:lpstr>지금 여기</vt:lpstr>
      <vt:lpstr>여기 지금</vt:lpstr>
      <vt:lpstr>여기 지금</vt:lpstr>
      <vt:lpstr>여기 지금</vt:lpstr>
      <vt:lpstr>여기 지금</vt:lpstr>
      <vt:lpstr>여기 지금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hyunjeong han</dc:creator>
  <cp:lastModifiedBy>최승구</cp:lastModifiedBy>
  <cp:revision>61</cp:revision>
  <dcterms:created xsi:type="dcterms:W3CDTF">2018-12-06T16:41:53Z</dcterms:created>
  <dcterms:modified xsi:type="dcterms:W3CDTF">2018-12-20T08:29:41Z</dcterms:modified>
</cp:coreProperties>
</file>